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65" r:id="rId10"/>
    <p:sldMasterId id="2147483778" r:id="rId11"/>
  </p:sld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Lst>
  <p:sldSz cx="10077450" cy="5668963"/>
  <p:notesSz cx="7772400" cy="100584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0" d="100"/>
          <a:sy n="130" d="100"/>
        </p:scale>
        <p:origin x="696"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0.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4"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5"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45"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46"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4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48"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4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50"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51"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52"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5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54"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55"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56"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5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58"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59"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60"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62"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63"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65"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66"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67"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68"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70"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71"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72"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73"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74"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75"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7"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9"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0"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84"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86"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88"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89"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9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91"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9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93"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94"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95"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9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97"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98"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99"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0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01"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02"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03"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0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05"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06"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0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08"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09"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0"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1"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2"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3"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4"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5"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6"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7"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1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13"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4"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5"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6"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7"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18"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26"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28"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30"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31"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3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33"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3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35"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36"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37"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3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39"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40"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41"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4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43"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44"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45"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4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47"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48"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4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50"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1"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2"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3"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5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55"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6"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7"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8"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59"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460"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5"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7"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49"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50"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54"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55"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56"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58"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59"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60"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62"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63"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64"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66"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67"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69"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0"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1"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2"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74"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5"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6"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7"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8"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79"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87"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89"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91"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92"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5"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4"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96"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97"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98"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00"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01"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02"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04"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05"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06"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08"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09"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11"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12"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13"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14"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16"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17"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18"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19"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20"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21"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29"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31"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7"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8"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33"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34"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38"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39"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40"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42"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43"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44"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46"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47"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48"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50"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51"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53"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54"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55"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56"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58"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59"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60"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61"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62"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63"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7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72"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74"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76"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77"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9"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81"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82"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83"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85"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86"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87"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89"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90"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91"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93"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94"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96"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97"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98"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99"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01"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02"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03"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04"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05"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06"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1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14"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16"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18"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19"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21"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2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23"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24"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25"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27"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28"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29"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31"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32"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33"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2"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3"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4"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35"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36"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38"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39"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0"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1"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43"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4"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5"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6"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7"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48"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56"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57"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59"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6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61"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62"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6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64"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66"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67"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68"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16"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7"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18"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70"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71"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72"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74"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75"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76"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78"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79"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81"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2"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3"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4"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86"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7"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8"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89"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90"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91"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98"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99"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0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01"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03"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04"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20"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1"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22"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06" name="PlaceHolder 1"/>
          <p:cNvSpPr>
            <a:spLocks noGrp="1"/>
          </p:cNvSpPr>
          <p:nvPr>
            <p:ph type="subTitle"/>
          </p:nvPr>
        </p:nvSpPr>
        <p:spPr>
          <a:xfrm>
            <a:off x="503640" y="225720"/>
            <a:ext cx="9068760" cy="438840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08"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09" name="PlaceHolder 3"/>
          <p:cNvSpPr>
            <a:spLocks noGrp="1"/>
          </p:cNvSpPr>
          <p:nvPr>
            <p:ph/>
          </p:nvPr>
        </p:nvSpPr>
        <p:spPr>
          <a:xfrm>
            <a:off x="515088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10"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12" name="PlaceHolder 2"/>
          <p:cNvSpPr>
            <a:spLocks noGrp="1"/>
          </p:cNvSpPr>
          <p:nvPr>
            <p:ph/>
          </p:nvPr>
        </p:nvSpPr>
        <p:spPr>
          <a:xfrm>
            <a:off x="503640" y="1326240"/>
            <a:ext cx="4425480" cy="328788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13"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14" name="PlaceHolder 4"/>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16"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17"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18" name="PlaceHolder 4"/>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20" name="PlaceHolder 2"/>
          <p:cNvSpPr>
            <a:spLocks noGrp="1"/>
          </p:cNvSpPr>
          <p:nvPr>
            <p:ph/>
          </p:nvPr>
        </p:nvSpPr>
        <p:spPr>
          <a:xfrm>
            <a:off x="503640" y="132624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21" name="PlaceHolder 3"/>
          <p:cNvSpPr>
            <a:spLocks noGrp="1"/>
          </p:cNvSpPr>
          <p:nvPr>
            <p:ph/>
          </p:nvPr>
        </p:nvSpPr>
        <p:spPr>
          <a:xfrm>
            <a:off x="503640" y="3043800"/>
            <a:ext cx="90687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23" name="PlaceHolder 2"/>
          <p:cNvSpPr>
            <a:spLocks noGrp="1"/>
          </p:cNvSpPr>
          <p:nvPr>
            <p:ph/>
          </p:nvPr>
        </p:nvSpPr>
        <p:spPr>
          <a:xfrm>
            <a:off x="50364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24" name="PlaceHolder 3"/>
          <p:cNvSpPr>
            <a:spLocks noGrp="1"/>
          </p:cNvSpPr>
          <p:nvPr>
            <p:ph/>
          </p:nvPr>
        </p:nvSpPr>
        <p:spPr>
          <a:xfrm>
            <a:off x="5150880" y="132624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25" name="PlaceHolder 4"/>
          <p:cNvSpPr>
            <a:spLocks noGrp="1"/>
          </p:cNvSpPr>
          <p:nvPr>
            <p:ph/>
          </p:nvPr>
        </p:nvSpPr>
        <p:spPr>
          <a:xfrm>
            <a:off x="50364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26" name="PlaceHolder 5"/>
          <p:cNvSpPr>
            <a:spLocks noGrp="1"/>
          </p:cNvSpPr>
          <p:nvPr>
            <p:ph/>
          </p:nvPr>
        </p:nvSpPr>
        <p:spPr>
          <a:xfrm>
            <a:off x="5150880" y="3043800"/>
            <a:ext cx="442548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7"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28" name="PlaceHolder 2"/>
          <p:cNvSpPr>
            <a:spLocks noGrp="1"/>
          </p:cNvSpPr>
          <p:nvPr>
            <p:ph/>
          </p:nvPr>
        </p:nvSpPr>
        <p:spPr>
          <a:xfrm>
            <a:off x="5036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29" name="PlaceHolder 3"/>
          <p:cNvSpPr>
            <a:spLocks noGrp="1"/>
          </p:cNvSpPr>
          <p:nvPr>
            <p:ph/>
          </p:nvPr>
        </p:nvSpPr>
        <p:spPr>
          <a:xfrm>
            <a:off x="357012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30" name="PlaceHolder 4"/>
          <p:cNvSpPr>
            <a:spLocks noGrp="1"/>
          </p:cNvSpPr>
          <p:nvPr>
            <p:ph/>
          </p:nvPr>
        </p:nvSpPr>
        <p:spPr>
          <a:xfrm>
            <a:off x="6636240" y="132624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31" name="PlaceHolder 5"/>
          <p:cNvSpPr>
            <a:spLocks noGrp="1"/>
          </p:cNvSpPr>
          <p:nvPr>
            <p:ph/>
          </p:nvPr>
        </p:nvSpPr>
        <p:spPr>
          <a:xfrm>
            <a:off x="5036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32" name="PlaceHolder 6"/>
          <p:cNvSpPr>
            <a:spLocks noGrp="1"/>
          </p:cNvSpPr>
          <p:nvPr>
            <p:ph/>
          </p:nvPr>
        </p:nvSpPr>
        <p:spPr>
          <a:xfrm>
            <a:off x="357012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
        <p:nvSpPr>
          <p:cNvPr id="333" name="PlaceHolder 7"/>
          <p:cNvSpPr>
            <a:spLocks noGrp="1"/>
          </p:cNvSpPr>
          <p:nvPr>
            <p:ph/>
          </p:nvPr>
        </p:nvSpPr>
        <p:spPr>
          <a:xfrm>
            <a:off x="6636240" y="3043800"/>
            <a:ext cx="2919960" cy="156816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40"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41" name="PlaceHolder 2"/>
          <p:cNvSpPr>
            <a:spLocks noGrp="1"/>
          </p:cNvSpPr>
          <p:nvPr>
            <p:ph type="subTitle"/>
          </p:nvPr>
        </p:nvSpPr>
        <p:spPr>
          <a:xfrm>
            <a:off x="503640" y="1326240"/>
            <a:ext cx="9068760" cy="3287880"/>
          </a:xfrm>
          <a:prstGeom prst="rect">
            <a:avLst/>
          </a:prstGeom>
          <a:noFill/>
          <a:ln w="0">
            <a:noFill/>
          </a:ln>
        </p:spPr>
        <p:txBody>
          <a:bodyPr lIns="0" tIns="0" rIns="0" bIns="0" anchor="t">
            <a:noAutofit/>
          </a:bodyPr>
          <a:lstStyle/>
          <a:p>
            <a:endParaRPr lang="pl-PL" sz="2200" b="0" strike="noStrike" spc="-1">
              <a:solidFill>
                <a:srgbClr val="FFFFFF"/>
              </a:solidFill>
              <a:latin typeface="Noto San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4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endParaRPr lang="pl-PL" sz="3200" b="0" strike="noStrike" spc="-1">
              <a:solidFill>
                <a:srgbClr val="3A8C93"/>
              </a:solidFill>
              <a:latin typeface="Noto Sans"/>
            </a:endParaRPr>
          </a:p>
        </p:txBody>
      </p:sp>
      <p:sp>
        <p:nvSpPr>
          <p:cNvPr id="343" name="PlaceHolder 2"/>
          <p:cNvSpPr>
            <a:spLocks noGrp="1"/>
          </p:cNvSpPr>
          <p:nvPr>
            <p:ph/>
          </p:nvPr>
        </p:nvSpPr>
        <p:spPr>
          <a:xfrm>
            <a:off x="503640" y="1326240"/>
            <a:ext cx="9068760" cy="3287880"/>
          </a:xfrm>
          <a:prstGeom prst="rect">
            <a:avLst/>
          </a:prstGeom>
          <a:noFill/>
          <a:ln w="0">
            <a:noFill/>
          </a:ln>
        </p:spPr>
        <p:txBody>
          <a:bodyPr lIns="0" tIns="0" rIns="0" bIns="0" anchor="t">
            <a:normAutofit/>
          </a:bodyPr>
          <a:lstStyle/>
          <a:p>
            <a:endParaRPr lang="pl-PL" sz="3200" b="0" strike="noStrike" spc="-1">
              <a:latin typeface="Noto Sa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image" Target="../media/image5.jpeg"/><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03640" y="225720"/>
            <a:ext cx="9068760" cy="946440"/>
          </a:xfrm>
          <a:prstGeom prst="rect">
            <a:avLst/>
          </a:prstGeom>
          <a:noFill/>
          <a:ln w="0">
            <a:noFill/>
          </a:ln>
        </p:spPr>
        <p:txBody>
          <a:bodyPr lIns="0" tIns="0" rIns="0" bIns="0" anchor="ctr">
            <a:noAutofit/>
          </a:bodyPr>
          <a:lstStyle/>
          <a:p>
            <a:pPr algn="ctr"/>
            <a:r>
              <a:rPr lang="pl-PL" sz="3200" b="0" strike="noStrike" spc="-1">
                <a:solidFill>
                  <a:srgbClr val="3A8C93"/>
                </a:solidFill>
                <a:latin typeface="Noto Sans"/>
              </a:rPr>
              <a:t>Kliknij, aby edytować format tekstu tytułu</a:t>
            </a:r>
          </a:p>
        </p:txBody>
      </p:sp>
      <p:sp>
        <p:nvSpPr>
          <p:cNvPr id="3" name="PlaceHolder 2"/>
          <p:cNvSpPr>
            <a:spLocks noGrp="1"/>
          </p:cNvSpPr>
          <p:nvPr>
            <p:ph type="body"/>
          </p:nvPr>
        </p:nvSpPr>
        <p:spPr>
          <a:xfrm>
            <a:off x="503640" y="1326240"/>
            <a:ext cx="9068760" cy="3287880"/>
          </a:xfrm>
          <a:prstGeom prst="rect">
            <a:avLst/>
          </a:prstGeom>
          <a:noFill/>
          <a:ln w="0">
            <a:noFill/>
          </a:ln>
        </p:spPr>
        <p:txBody>
          <a:bodyPr lIns="0" tIns="0" rIns="0" bIns="0" anchor="t">
            <a:normAutofit fontScale="98000"/>
          </a:bodyPr>
          <a:lstStyle/>
          <a:p>
            <a:pPr marL="432000" indent="-324000">
              <a:spcBef>
                <a:spcPts val="1409"/>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1"/>
              </a:spcBef>
              <a:buClr>
                <a:srgbClr val="000000"/>
              </a:buClr>
              <a:buSzPct val="75000"/>
              <a:buFont typeface="Symbol" charset="2"/>
              <a:buChar char=""/>
            </a:pPr>
            <a:r>
              <a:rPr lang="pl-PL" sz="2800" b="0" strike="noStrike" spc="-1">
                <a:latin typeface="Noto Sans"/>
              </a:rPr>
              <a:t>Drugi poziom konspektu</a:t>
            </a:r>
          </a:p>
          <a:p>
            <a:pPr marL="1296000" lvl="2" indent="-288000">
              <a:spcBef>
                <a:spcPts val="848"/>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1"/>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1"/>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1"/>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1"/>
              </a:spcBef>
              <a:buClr>
                <a:srgbClr val="000000"/>
              </a:buClr>
              <a:buSzPct val="45000"/>
              <a:buFont typeface="Wingdings" charset="2"/>
              <a:buChar char=""/>
            </a:pPr>
            <a:r>
              <a:rPr lang="pl-PL" sz="2000" b="0" strike="noStrike" spc="-1">
                <a:latin typeface="Noto Sans"/>
              </a:rPr>
              <a:t>Siódmy poziom konspektu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6" name="Dowolny kształt: kształt 375"/>
          <p:cNvSpPr/>
          <p:nvPr/>
        </p:nvSpPr>
        <p:spPr>
          <a:xfrm>
            <a:off x="7608240" y="0"/>
            <a:ext cx="2468880" cy="5669280"/>
          </a:xfrm>
          <a:custGeom>
            <a:avLst/>
            <a:gdLst/>
            <a:ahLst/>
            <a:cxnLst/>
            <a:rect l="0" t="0" r="r" b="b"/>
            <a:pathLst>
              <a:path w="6859" h="15749">
                <a:moveTo>
                  <a:pt x="6858" y="0"/>
                </a:moveTo>
                <a:cubicBezTo>
                  <a:pt x="6858" y="5249"/>
                  <a:pt x="6858" y="10499"/>
                  <a:pt x="6858" y="15748"/>
                </a:cubicBezTo>
                <a:cubicBezTo>
                  <a:pt x="6181" y="15748"/>
                  <a:pt x="2286" y="15748"/>
                  <a:pt x="0" y="15748"/>
                </a:cubicBezTo>
                <a:cubicBezTo>
                  <a:pt x="2253" y="10499"/>
                  <a:pt x="4505" y="5249"/>
                  <a:pt x="6758" y="0"/>
                </a:cubicBezTo>
                <a:cubicBezTo>
                  <a:pt x="6791" y="0"/>
                  <a:pt x="6181" y="0"/>
                  <a:pt x="6858" y="0"/>
                </a:cubicBezTo>
                <a:close/>
              </a:path>
            </a:pathLst>
          </a:custGeom>
          <a:solidFill>
            <a:srgbClr val="0D84A1"/>
          </a:solidFill>
          <a:ln w="0">
            <a:noFill/>
          </a:ln>
        </p:spPr>
      </p:sp>
      <p:sp>
        <p:nvSpPr>
          <p:cNvPr id="377" name="Dowolny kształt: kształt 376"/>
          <p:cNvSpPr/>
          <p:nvPr/>
        </p:nvSpPr>
        <p:spPr>
          <a:xfrm>
            <a:off x="-35640" y="0"/>
            <a:ext cx="2468880" cy="5669280"/>
          </a:xfrm>
          <a:custGeom>
            <a:avLst/>
            <a:gdLst/>
            <a:ahLst/>
            <a:cxnLst/>
            <a:rect l="0" t="0" r="r" b="b"/>
            <a:pathLst>
              <a:path w="6859" h="15749">
                <a:moveTo>
                  <a:pt x="0" y="15748"/>
                </a:moveTo>
                <a:cubicBezTo>
                  <a:pt x="0" y="10499"/>
                  <a:pt x="0" y="5249"/>
                  <a:pt x="0" y="0"/>
                </a:cubicBezTo>
                <a:cubicBezTo>
                  <a:pt x="677" y="0"/>
                  <a:pt x="4572" y="0"/>
                  <a:pt x="6858" y="0"/>
                </a:cubicBezTo>
                <a:cubicBezTo>
                  <a:pt x="4605" y="5249"/>
                  <a:pt x="2353" y="10499"/>
                  <a:pt x="100" y="15748"/>
                </a:cubicBezTo>
                <a:cubicBezTo>
                  <a:pt x="67" y="15748"/>
                  <a:pt x="677" y="15748"/>
                  <a:pt x="0" y="15748"/>
                </a:cubicBezTo>
                <a:close/>
              </a:path>
            </a:pathLst>
          </a:custGeom>
          <a:solidFill>
            <a:srgbClr val="0D84A1"/>
          </a:solidFill>
          <a:ln w="0">
            <a:noFill/>
          </a:ln>
        </p:spPr>
      </p:sp>
      <p:sp>
        <p:nvSpPr>
          <p:cNvPr id="378"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379"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380"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381"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382"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6A32492A-4E1F-4A26-8093-135980FF9260}"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9" name="Prostokąt 418"/>
          <p:cNvSpPr/>
          <p:nvPr/>
        </p:nvSpPr>
        <p:spPr>
          <a:xfrm>
            <a:off x="0" y="0"/>
            <a:ext cx="1554480" cy="5669280"/>
          </a:xfrm>
          <a:prstGeom prst="rect">
            <a:avLst/>
          </a:prstGeom>
          <a:solidFill>
            <a:srgbClr val="2499BE"/>
          </a:solidFill>
          <a:ln w="0">
            <a:noFill/>
          </a:ln>
        </p:spPr>
        <p:style>
          <a:lnRef idx="0">
            <a:scrgbClr r="0" g="0" b="0"/>
          </a:lnRef>
          <a:fillRef idx="0">
            <a:scrgbClr r="0" g="0" b="0"/>
          </a:fillRef>
          <a:effectRef idx="0">
            <a:scrgbClr r="0" g="0" b="0"/>
          </a:effectRef>
          <a:fontRef idx="minor"/>
        </p:style>
      </p:sp>
      <p:sp>
        <p:nvSpPr>
          <p:cNvPr id="420"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421"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422"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423"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424"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BD8F65BB-4EE6-4F93-A7F4-2192EB321CD6}"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38" name="Prostokąt 37"/>
          <p:cNvSpPr/>
          <p:nvPr/>
        </p:nvSpPr>
        <p:spPr>
          <a:xfrm>
            <a:off x="0" y="0"/>
            <a:ext cx="10076760" cy="5669280"/>
          </a:xfrm>
          <a:prstGeom prst="rect">
            <a:avLst/>
          </a:prstGeom>
          <a:solidFill>
            <a:srgbClr val="0D84A1">
              <a:alpha val="45000"/>
            </a:srgbClr>
          </a:solidFill>
          <a:ln w="0">
            <a:solidFill>
              <a:srgbClr val="3465A4"/>
            </a:solidFill>
          </a:ln>
        </p:spPr>
        <p:style>
          <a:lnRef idx="0">
            <a:scrgbClr r="0" g="0" b="0"/>
          </a:lnRef>
          <a:fillRef idx="0">
            <a:scrgbClr r="0" g="0" b="0"/>
          </a:fillRef>
          <a:effectRef idx="0">
            <a:scrgbClr r="0" g="0" b="0"/>
          </a:effectRef>
          <a:fontRef idx="minor"/>
        </p:style>
      </p:sp>
      <p:sp>
        <p:nvSpPr>
          <p:cNvPr id="39"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40"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41"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42"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43"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81E9CD6E-FEAC-4E16-B75E-0BEEDDDAE8E0}"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0" name="Obraz 79"/>
          <p:cNvPicPr/>
          <p:nvPr/>
        </p:nvPicPr>
        <p:blipFill>
          <a:blip r:embed="rId14"/>
          <a:stretch/>
        </p:blipFill>
        <p:spPr>
          <a:xfrm>
            <a:off x="360" y="360"/>
            <a:ext cx="2467800" cy="5668920"/>
          </a:xfrm>
          <a:prstGeom prst="rect">
            <a:avLst/>
          </a:prstGeom>
          <a:ln w="0">
            <a:noFill/>
          </a:ln>
        </p:spPr>
      </p:pic>
      <p:sp>
        <p:nvSpPr>
          <p:cNvPr id="81"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82"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83"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84"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85"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016CF4D2-048D-4428-8FD0-C60A0EBE43B5}"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2" name="Obraz 121"/>
          <p:cNvPicPr/>
          <p:nvPr/>
        </p:nvPicPr>
        <p:blipFill>
          <a:blip r:embed="rId14"/>
          <a:stretch/>
        </p:blipFill>
        <p:spPr>
          <a:xfrm rot="16200000" flipH="1">
            <a:off x="3804480" y="-3804120"/>
            <a:ext cx="2468160" cy="10076760"/>
          </a:xfrm>
          <a:prstGeom prst="rect">
            <a:avLst/>
          </a:prstGeom>
          <a:ln w="0">
            <a:noFill/>
          </a:ln>
        </p:spPr>
      </p:pic>
      <p:sp>
        <p:nvSpPr>
          <p:cNvPr id="123"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124"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125"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126"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127"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FDAC1AED-508D-44CF-97BE-072A576D6172}"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4" name="Obraz 163"/>
          <p:cNvPicPr/>
          <p:nvPr/>
        </p:nvPicPr>
        <p:blipFill>
          <a:blip r:embed="rId14"/>
          <a:stretch/>
        </p:blipFill>
        <p:spPr>
          <a:xfrm>
            <a:off x="5943600" y="3475440"/>
            <a:ext cx="4111200" cy="2193840"/>
          </a:xfrm>
          <a:prstGeom prst="rect">
            <a:avLst/>
          </a:prstGeom>
          <a:ln w="0">
            <a:noFill/>
          </a:ln>
        </p:spPr>
      </p:pic>
      <p:pic>
        <p:nvPicPr>
          <p:cNvPr id="165" name="Obraz 164"/>
          <p:cNvPicPr/>
          <p:nvPr/>
        </p:nvPicPr>
        <p:blipFill>
          <a:blip r:embed="rId15"/>
          <a:stretch/>
        </p:blipFill>
        <p:spPr>
          <a:xfrm>
            <a:off x="5852160" y="360"/>
            <a:ext cx="2742840" cy="2011320"/>
          </a:xfrm>
          <a:prstGeom prst="rect">
            <a:avLst/>
          </a:prstGeom>
          <a:ln w="0">
            <a:noFill/>
          </a:ln>
        </p:spPr>
      </p:pic>
      <p:sp>
        <p:nvSpPr>
          <p:cNvPr id="166"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167"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168"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169"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170"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2C6D7299-5B24-4377-8DC3-DF0D1C85E319}"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F9BBC"/>
        </a:solidFill>
        <a:effectLst/>
      </p:bgPr>
    </p:bg>
    <p:spTree>
      <p:nvGrpSpPr>
        <p:cNvPr id="1" name=""/>
        <p:cNvGrpSpPr/>
        <p:nvPr/>
      </p:nvGrpSpPr>
      <p:grpSpPr>
        <a:xfrm>
          <a:off x="0" y="0"/>
          <a:ext cx="0" cy="0"/>
          <a:chOff x="0" y="0"/>
          <a:chExt cx="0" cy="0"/>
        </a:xfrm>
      </p:grpSpPr>
      <p:sp>
        <p:nvSpPr>
          <p:cNvPr id="207" name="Prostokąt 206"/>
          <p:cNvSpPr/>
          <p:nvPr/>
        </p:nvSpPr>
        <p:spPr>
          <a:xfrm>
            <a:off x="0" y="365760"/>
            <a:ext cx="3383280" cy="579600"/>
          </a:xfrm>
          <a:prstGeom prst="rect">
            <a:avLst/>
          </a:prstGeom>
          <a:solidFill>
            <a:srgbClr val="FFFFFF"/>
          </a:solidFill>
          <a:ln w="0">
            <a:noFill/>
          </a:ln>
        </p:spPr>
        <p:style>
          <a:lnRef idx="0">
            <a:scrgbClr r="0" g="0" b="0"/>
          </a:lnRef>
          <a:fillRef idx="0">
            <a:scrgbClr r="0" g="0" b="0"/>
          </a:fillRef>
          <a:effectRef idx="0">
            <a:scrgbClr r="0" g="0" b="0"/>
          </a:effectRef>
          <a:fontRef idx="minor"/>
        </p:style>
      </p:sp>
      <p:sp>
        <p:nvSpPr>
          <p:cNvPr id="208"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209"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210"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211"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212"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929676B9-E183-482F-9D1C-4FC9E929A63C}"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9" name="Dowolny kształt: kształt 248"/>
          <p:cNvSpPr/>
          <p:nvPr/>
        </p:nvSpPr>
        <p:spPr>
          <a:xfrm>
            <a:off x="4115160" y="4846320"/>
            <a:ext cx="5961960" cy="822960"/>
          </a:xfrm>
          <a:custGeom>
            <a:avLst/>
            <a:gdLst/>
            <a:ahLst/>
            <a:cxnLst/>
            <a:rect l="0" t="0" r="r" b="b"/>
            <a:pathLst>
              <a:path w="16562" h="2287">
                <a:moveTo>
                  <a:pt x="0" y="2286"/>
                </a:moveTo>
                <a:lnTo>
                  <a:pt x="16561" y="2286"/>
                </a:lnTo>
                <a:cubicBezTo>
                  <a:pt x="16561" y="2286"/>
                  <a:pt x="16561" y="762"/>
                  <a:pt x="16561" y="0"/>
                </a:cubicBezTo>
                <a:cubicBezTo>
                  <a:pt x="11041" y="729"/>
                  <a:pt x="5520" y="1457"/>
                  <a:pt x="0" y="2186"/>
                </a:cubicBezTo>
                <a:cubicBezTo>
                  <a:pt x="0" y="2219"/>
                  <a:pt x="0" y="2286"/>
                  <a:pt x="0" y="2286"/>
                </a:cubicBezTo>
                <a:close/>
              </a:path>
            </a:pathLst>
          </a:custGeom>
          <a:solidFill>
            <a:srgbClr val="0D84A1"/>
          </a:solidFill>
          <a:ln w="0">
            <a:noFill/>
          </a:ln>
        </p:spPr>
      </p:sp>
      <p:sp>
        <p:nvSpPr>
          <p:cNvPr id="250" name="Dowolny kształt: kształt 249"/>
          <p:cNvSpPr/>
          <p:nvPr/>
        </p:nvSpPr>
        <p:spPr>
          <a:xfrm>
            <a:off x="360" y="0"/>
            <a:ext cx="10076760" cy="1645920"/>
          </a:xfrm>
          <a:custGeom>
            <a:avLst/>
            <a:gdLst/>
            <a:ahLst/>
            <a:cxnLst/>
            <a:rect l="0" t="0" r="r" b="b"/>
            <a:pathLst>
              <a:path w="27992" h="4573">
                <a:moveTo>
                  <a:pt x="27991" y="0"/>
                </a:moveTo>
                <a:cubicBezTo>
                  <a:pt x="18661" y="0"/>
                  <a:pt x="0" y="0"/>
                  <a:pt x="0" y="0"/>
                </a:cubicBezTo>
                <a:cubicBezTo>
                  <a:pt x="0" y="0"/>
                  <a:pt x="0" y="3048"/>
                  <a:pt x="0" y="4572"/>
                </a:cubicBezTo>
                <a:cubicBezTo>
                  <a:pt x="9330" y="3081"/>
                  <a:pt x="18661" y="1591"/>
                  <a:pt x="27991" y="100"/>
                </a:cubicBezTo>
                <a:cubicBezTo>
                  <a:pt x="27991" y="164"/>
                  <a:pt x="27991" y="227"/>
                  <a:pt x="27991" y="291"/>
                </a:cubicBezTo>
                <a:cubicBezTo>
                  <a:pt x="27991" y="301"/>
                  <a:pt x="27991" y="310"/>
                  <a:pt x="27991" y="320"/>
                </a:cubicBezTo>
                <a:lnTo>
                  <a:pt x="27991" y="321"/>
                </a:lnTo>
                <a:lnTo>
                  <a:pt x="27991" y="320"/>
                </a:lnTo>
                <a:cubicBezTo>
                  <a:pt x="27991" y="319"/>
                  <a:pt x="27991" y="318"/>
                  <a:pt x="27991" y="317"/>
                </a:cubicBezTo>
                <a:cubicBezTo>
                  <a:pt x="27991" y="310"/>
                  <a:pt x="27991" y="304"/>
                  <a:pt x="27991" y="297"/>
                </a:cubicBezTo>
                <a:cubicBezTo>
                  <a:pt x="27991" y="198"/>
                  <a:pt x="27991" y="99"/>
                  <a:pt x="27991" y="0"/>
                </a:cubicBezTo>
                <a:close/>
              </a:path>
            </a:pathLst>
          </a:custGeom>
          <a:solidFill>
            <a:srgbClr val="0D84A1"/>
          </a:solidFill>
          <a:ln w="0">
            <a:noFill/>
          </a:ln>
        </p:spPr>
      </p:sp>
      <p:sp>
        <p:nvSpPr>
          <p:cNvPr id="251"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252"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253"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254"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255"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76578A9B-65BB-43A4-9520-DC734FEE7AA4}"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2" name="Prostokąt 291"/>
          <p:cNvSpPr/>
          <p:nvPr/>
        </p:nvSpPr>
        <p:spPr>
          <a:xfrm>
            <a:off x="0" y="365760"/>
            <a:ext cx="3240000" cy="579600"/>
          </a:xfrm>
          <a:prstGeom prst="rect">
            <a:avLst/>
          </a:prstGeom>
          <a:solidFill>
            <a:srgbClr val="2499BE"/>
          </a:solidFill>
          <a:ln w="0">
            <a:noFill/>
          </a:ln>
        </p:spPr>
        <p:style>
          <a:lnRef idx="0">
            <a:scrgbClr r="0" g="0" b="0"/>
          </a:lnRef>
          <a:fillRef idx="0">
            <a:scrgbClr r="0" g="0" b="0"/>
          </a:fillRef>
          <a:effectRef idx="0">
            <a:scrgbClr r="0" g="0" b="0"/>
          </a:effectRef>
          <a:fontRef idx="minor"/>
        </p:style>
      </p:sp>
      <p:sp>
        <p:nvSpPr>
          <p:cNvPr id="293"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294"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295"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296"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297"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D378C67F-9D7D-4742-BDD6-2387475CF307}"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4" name="Prostokąt 333"/>
          <p:cNvSpPr/>
          <p:nvPr/>
        </p:nvSpPr>
        <p:spPr>
          <a:xfrm>
            <a:off x="8522280" y="0"/>
            <a:ext cx="1554480" cy="5669280"/>
          </a:xfrm>
          <a:prstGeom prst="rect">
            <a:avLst/>
          </a:prstGeom>
          <a:solidFill>
            <a:srgbClr val="2499BE"/>
          </a:solidFill>
          <a:ln w="0">
            <a:noFill/>
          </a:ln>
        </p:spPr>
        <p:style>
          <a:lnRef idx="0">
            <a:scrgbClr r="0" g="0" b="0"/>
          </a:lnRef>
          <a:fillRef idx="0">
            <a:scrgbClr r="0" g="0" b="0"/>
          </a:fillRef>
          <a:effectRef idx="0">
            <a:scrgbClr r="0" g="0" b="0"/>
          </a:effectRef>
          <a:fontRef idx="minor"/>
        </p:style>
      </p:sp>
      <p:sp>
        <p:nvSpPr>
          <p:cNvPr id="335" name="PlaceHolder 1"/>
          <p:cNvSpPr>
            <a:spLocks noGrp="1"/>
          </p:cNvSpPr>
          <p:nvPr>
            <p:ph type="title"/>
          </p:nvPr>
        </p:nvSpPr>
        <p:spPr>
          <a:xfrm>
            <a:off x="503640" y="226080"/>
            <a:ext cx="9068400" cy="946080"/>
          </a:xfrm>
          <a:prstGeom prst="rect">
            <a:avLst/>
          </a:prstGeom>
          <a:noFill/>
          <a:ln w="0">
            <a:noFill/>
          </a:ln>
        </p:spPr>
        <p:txBody>
          <a:bodyPr lIns="0" tIns="0" rIns="0" bIns="0" anchor="ctr">
            <a:noAutofit/>
          </a:bodyPr>
          <a:lstStyle/>
          <a:p>
            <a:pPr algn="ctr"/>
            <a:r>
              <a:rPr lang="pl-PL" sz="4400" b="0" strike="noStrike" spc="-1">
                <a:latin typeface="Noto Sans"/>
              </a:rPr>
              <a:t>Kliknij, aby edytować format tekstu tytułu</a:t>
            </a:r>
          </a:p>
        </p:txBody>
      </p:sp>
      <p:sp>
        <p:nvSpPr>
          <p:cNvPr id="336" name="PlaceHolder 2"/>
          <p:cNvSpPr>
            <a:spLocks noGrp="1"/>
          </p:cNvSpPr>
          <p:nvPr>
            <p:ph type="body"/>
          </p:nvPr>
        </p:nvSpPr>
        <p:spPr>
          <a:xfrm>
            <a:off x="503640" y="1326600"/>
            <a:ext cx="9068400" cy="3287520"/>
          </a:xfrm>
          <a:prstGeom prst="rect">
            <a:avLst/>
          </a:prstGeom>
          <a:noFill/>
          <a:ln w="0">
            <a:noFill/>
          </a:ln>
        </p:spPr>
        <p:txBody>
          <a:bodyPr lIns="0" tIns="0" rIns="0" bIns="0" anchor="t">
            <a:normAutofit fontScale="98000"/>
          </a:bodyPr>
          <a:lstStyle/>
          <a:p>
            <a:pPr marL="432000" indent="-324000">
              <a:spcBef>
                <a:spcPts val="1414"/>
              </a:spcBef>
              <a:buClr>
                <a:srgbClr val="000000"/>
              </a:buClr>
              <a:buSzPct val="45000"/>
              <a:buFont typeface="Wingdings" charset="2"/>
              <a:buChar char=""/>
            </a:pPr>
            <a:r>
              <a:rPr lang="pl-PL" sz="3200" b="0" strike="noStrike" spc="-1">
                <a:latin typeface="Noto Sans"/>
              </a:rPr>
              <a:t>Kliknij, aby edytować format tekstu konspektu</a:t>
            </a:r>
          </a:p>
          <a:p>
            <a:pPr marL="864000" lvl="1" indent="-324000">
              <a:spcBef>
                <a:spcPts val="1134"/>
              </a:spcBef>
              <a:buClr>
                <a:srgbClr val="000000"/>
              </a:buClr>
              <a:buSzPct val="75000"/>
              <a:buFont typeface="Symbol" charset="2"/>
              <a:buChar char=""/>
            </a:pPr>
            <a:r>
              <a:rPr lang="pl-PL" sz="2800" b="0" strike="noStrike" spc="-1">
                <a:latin typeface="Noto Sans"/>
              </a:rPr>
              <a:t>Drugi poziom konspektu</a:t>
            </a:r>
          </a:p>
          <a:p>
            <a:pPr marL="1296000" lvl="2" indent="-288000">
              <a:spcBef>
                <a:spcPts val="850"/>
              </a:spcBef>
              <a:buClr>
                <a:srgbClr val="000000"/>
              </a:buClr>
              <a:buSzPct val="45000"/>
              <a:buFont typeface="Wingdings" charset="2"/>
              <a:buChar char=""/>
            </a:pPr>
            <a:r>
              <a:rPr lang="pl-PL" sz="2400" b="0" strike="noStrike" spc="-1">
                <a:latin typeface="Noto Sans"/>
              </a:rPr>
              <a:t>Trzeci poziom konspektu</a:t>
            </a:r>
          </a:p>
          <a:p>
            <a:pPr marL="1728000" lvl="3" indent="-216000">
              <a:spcBef>
                <a:spcPts val="567"/>
              </a:spcBef>
              <a:buClr>
                <a:srgbClr val="000000"/>
              </a:buClr>
              <a:buSzPct val="75000"/>
              <a:buFont typeface="Symbol" charset="2"/>
              <a:buChar char=""/>
            </a:pPr>
            <a:r>
              <a:rPr lang="pl-PL" sz="2000" b="0" strike="noStrike" spc="-1">
                <a:latin typeface="Noto Sans"/>
              </a:rPr>
              <a:t>Czwarty poziom konspektu</a:t>
            </a:r>
          </a:p>
          <a:p>
            <a:pPr marL="2160000" lvl="4" indent="-216000">
              <a:spcBef>
                <a:spcPts val="283"/>
              </a:spcBef>
              <a:buClr>
                <a:srgbClr val="000000"/>
              </a:buClr>
              <a:buSzPct val="45000"/>
              <a:buFont typeface="Wingdings" charset="2"/>
              <a:buChar char=""/>
            </a:pPr>
            <a:r>
              <a:rPr lang="pl-PL" sz="2000" b="0" strike="noStrike" spc="-1">
                <a:latin typeface="Noto Sans"/>
              </a:rPr>
              <a:t>Piąty poziom konspektu</a:t>
            </a:r>
          </a:p>
          <a:p>
            <a:pPr marL="2592000" lvl="5" indent="-216000">
              <a:spcBef>
                <a:spcPts val="283"/>
              </a:spcBef>
              <a:buClr>
                <a:srgbClr val="000000"/>
              </a:buClr>
              <a:buSzPct val="45000"/>
              <a:buFont typeface="Wingdings" charset="2"/>
              <a:buChar char=""/>
            </a:pPr>
            <a:r>
              <a:rPr lang="pl-PL" sz="2000" b="0" strike="noStrike" spc="-1">
                <a:latin typeface="Noto Sans"/>
              </a:rPr>
              <a:t>Szósty poziom konspektu</a:t>
            </a:r>
          </a:p>
          <a:p>
            <a:pPr marL="3024000" lvl="6" indent="-216000">
              <a:spcBef>
                <a:spcPts val="283"/>
              </a:spcBef>
              <a:buClr>
                <a:srgbClr val="000000"/>
              </a:buClr>
              <a:buSzPct val="45000"/>
              <a:buFont typeface="Wingdings" charset="2"/>
              <a:buChar char=""/>
            </a:pPr>
            <a:r>
              <a:rPr lang="pl-PL" sz="2000" b="0" strike="noStrike" spc="-1">
                <a:latin typeface="Noto Sans"/>
              </a:rPr>
              <a:t>Siódmy poziom konspektu</a:t>
            </a:r>
          </a:p>
        </p:txBody>
      </p:sp>
      <p:sp>
        <p:nvSpPr>
          <p:cNvPr id="337" name="PlaceHolder 3"/>
          <p:cNvSpPr>
            <a:spLocks noGrp="1"/>
          </p:cNvSpPr>
          <p:nvPr>
            <p:ph type="dt"/>
          </p:nvPr>
        </p:nvSpPr>
        <p:spPr>
          <a:xfrm>
            <a:off x="503640" y="5164560"/>
            <a:ext cx="2347200" cy="390600"/>
          </a:xfrm>
          <a:prstGeom prst="rect">
            <a:avLst/>
          </a:prstGeom>
          <a:noFill/>
          <a:ln w="0">
            <a:noFill/>
          </a:ln>
        </p:spPr>
        <p:txBody>
          <a:bodyPr lIns="0" tIns="0" rIns="0" bIns="0" anchor="t">
            <a:noAutofit/>
          </a:bodyPr>
          <a:lstStyle/>
          <a:p>
            <a:r>
              <a:rPr lang="pl-PL" sz="1400" b="0" strike="noStrike" spc="-1">
                <a:latin typeface="Noto Sans"/>
              </a:rPr>
              <a:t>&lt;data/godzina&gt;</a:t>
            </a:r>
          </a:p>
        </p:txBody>
      </p:sp>
      <p:sp>
        <p:nvSpPr>
          <p:cNvPr id="338" name="PlaceHolder 4"/>
          <p:cNvSpPr>
            <a:spLocks noGrp="1"/>
          </p:cNvSpPr>
          <p:nvPr>
            <p:ph type="ftr"/>
          </p:nvPr>
        </p:nvSpPr>
        <p:spPr>
          <a:xfrm>
            <a:off x="3445920" y="5164560"/>
            <a:ext cx="3193920" cy="390600"/>
          </a:xfrm>
          <a:prstGeom prst="rect">
            <a:avLst/>
          </a:prstGeom>
          <a:noFill/>
          <a:ln w="0">
            <a:noFill/>
          </a:ln>
        </p:spPr>
        <p:txBody>
          <a:bodyPr lIns="0" tIns="0" rIns="0" bIns="0" anchor="t">
            <a:noAutofit/>
          </a:bodyPr>
          <a:lstStyle/>
          <a:p>
            <a:pPr algn="ctr"/>
            <a:r>
              <a:rPr lang="pl-PL" sz="1400" b="0" strike="noStrike" spc="-1">
                <a:latin typeface="Noto Sans"/>
              </a:rPr>
              <a:t>&lt;stopka&gt;</a:t>
            </a:r>
          </a:p>
        </p:txBody>
      </p:sp>
      <p:sp>
        <p:nvSpPr>
          <p:cNvPr id="339" name="PlaceHolder 5"/>
          <p:cNvSpPr>
            <a:spLocks noGrp="1"/>
          </p:cNvSpPr>
          <p:nvPr>
            <p:ph type="sldNum"/>
          </p:nvPr>
        </p:nvSpPr>
        <p:spPr>
          <a:xfrm>
            <a:off x="7224840" y="5164560"/>
            <a:ext cx="2347200" cy="390600"/>
          </a:xfrm>
          <a:prstGeom prst="rect">
            <a:avLst/>
          </a:prstGeom>
          <a:noFill/>
          <a:ln w="0">
            <a:noFill/>
          </a:ln>
        </p:spPr>
        <p:txBody>
          <a:bodyPr lIns="0" tIns="0" rIns="0" bIns="0" anchor="t">
            <a:noAutofit/>
          </a:bodyPr>
          <a:lstStyle/>
          <a:p>
            <a:pPr algn="r"/>
            <a:fld id="{B740DE41-1529-4F22-9639-5022ABB500D0}" type="slidenum">
              <a:rPr lang="pl-PL" sz="1400" b="0" strike="noStrike" spc="-1">
                <a:latin typeface="Noto Sans"/>
              </a:rPr>
              <a:t>‹#›</a:t>
            </a:fld>
            <a:endParaRPr lang="pl-PL" sz="1400" b="0" strike="noStrike" spc="-1">
              <a:latin typeface="Noto Sans"/>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PlaceHolder 1"/>
          <p:cNvSpPr>
            <a:spLocks noGrp="1"/>
          </p:cNvSpPr>
          <p:nvPr>
            <p:ph type="title"/>
          </p:nvPr>
        </p:nvSpPr>
        <p:spPr>
          <a:xfrm>
            <a:off x="595001" y="1114218"/>
            <a:ext cx="8887448" cy="1764162"/>
          </a:xfrm>
          <a:prstGeom prst="rect">
            <a:avLst/>
          </a:prstGeom>
          <a:noFill/>
          <a:ln w="0">
            <a:noFill/>
          </a:ln>
        </p:spPr>
        <p:txBody>
          <a:bodyPr lIns="0" tIns="0" rIns="0" bIns="0" anchor="ctr">
            <a:noAutofit/>
          </a:bodyPr>
          <a:lstStyle/>
          <a:p>
            <a:pPr algn="ctr"/>
            <a:r>
              <a:rPr lang="pl-PL" sz="3200" b="1" strike="noStrike" spc="-1" dirty="0">
                <a:solidFill>
                  <a:srgbClr val="000000"/>
                </a:solidFill>
                <a:latin typeface="Noto Sans"/>
              </a:rPr>
              <a:t>Wpływ zanieczyszczeń na bioróżnorodność</a:t>
            </a:r>
            <a:br>
              <a:rPr dirty="0"/>
            </a:br>
            <a:r>
              <a:rPr lang="pl-PL" sz="3200" b="1" strike="noStrike" spc="-1" dirty="0">
                <a:solidFill>
                  <a:srgbClr val="000000"/>
                </a:solidFill>
                <a:latin typeface="Noto Sans"/>
              </a:rPr>
              <a:t>organizmów w wodzie</a:t>
            </a:r>
            <a:endParaRPr lang="pl-PL" sz="3200" b="0" strike="noStrike" spc="-1" dirty="0">
              <a:solidFill>
                <a:srgbClr val="3A8C93"/>
              </a:solidFill>
              <a:latin typeface="Noto Sans"/>
            </a:endParaRPr>
          </a:p>
        </p:txBody>
      </p:sp>
      <p:sp>
        <p:nvSpPr>
          <p:cNvPr id="462" name="pole tekstowe 461"/>
          <p:cNvSpPr txBox="1"/>
          <p:nvPr/>
        </p:nvSpPr>
        <p:spPr>
          <a:xfrm>
            <a:off x="3834582" y="2424317"/>
            <a:ext cx="3583858" cy="602280"/>
          </a:xfrm>
          <a:prstGeom prst="rect">
            <a:avLst/>
          </a:prstGeom>
          <a:noFill/>
          <a:ln w="0">
            <a:noFill/>
          </a:ln>
        </p:spPr>
        <p:txBody>
          <a:bodyPr lIns="90000" tIns="45000" rIns="90000" bIns="45000" anchor="t">
            <a:noAutofit/>
          </a:bodyPr>
          <a:lstStyle/>
          <a:p>
            <a:r>
              <a:rPr lang="pl-PL" sz="1800" b="0" strike="noStrike" spc="-1" dirty="0">
                <a:latin typeface="Nimbus Sans"/>
              </a:rPr>
              <a:t>Jakub </a:t>
            </a:r>
            <a:r>
              <a:rPr lang="pl-PL" sz="1800" b="0" strike="noStrike" spc="-1" dirty="0" err="1">
                <a:latin typeface="Nimbus Sans"/>
              </a:rPr>
              <a:t>Zacharzewski</a:t>
            </a:r>
            <a:r>
              <a:rPr lang="pl-PL" sz="1800" b="0" strike="noStrike" spc="-1" dirty="0">
                <a:latin typeface="Nimbus Sans"/>
              </a:rPr>
              <a:t> i Jan Chojnowski</a:t>
            </a:r>
          </a:p>
        </p:txBody>
      </p:sp>
      <p:pic>
        <p:nvPicPr>
          <p:cNvPr id="3" name="Obraz 2">
            <a:extLst>
              <a:ext uri="{FF2B5EF4-FFF2-40B4-BE49-F238E27FC236}">
                <a16:creationId xmlns:a16="http://schemas.microsoft.com/office/drawing/2014/main" id="{1AE4E97A-0039-42C3-94D3-C11046B2F0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3471" y="2897489"/>
            <a:ext cx="2358978" cy="2358978"/>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PlaceHolder 1"/>
          <p:cNvSpPr>
            <a:spLocks noGrp="1"/>
          </p:cNvSpPr>
          <p:nvPr>
            <p:ph type="title"/>
          </p:nvPr>
        </p:nvSpPr>
        <p:spPr>
          <a:xfrm>
            <a:off x="-180000" y="67320"/>
            <a:ext cx="2880000" cy="832680"/>
          </a:xfrm>
          <a:prstGeom prst="rect">
            <a:avLst/>
          </a:prstGeom>
          <a:noFill/>
          <a:ln w="0">
            <a:noFill/>
          </a:ln>
        </p:spPr>
        <p:txBody>
          <a:bodyPr lIns="0" tIns="0" rIns="0" bIns="0" anchor="ctr">
            <a:noAutofit/>
          </a:bodyPr>
          <a:lstStyle/>
          <a:p>
            <a:pPr algn="ctr">
              <a:lnSpc>
                <a:spcPct val="100000"/>
              </a:lnSpc>
            </a:pPr>
            <a:r>
              <a:rPr lang="pl-PL" sz="1800" b="1" strike="noStrike" spc="-1">
                <a:solidFill>
                  <a:srgbClr val="000000"/>
                </a:solidFill>
                <a:latin typeface="Noto Sans"/>
              </a:rPr>
              <a:t>Odpady komunalne</a:t>
            </a:r>
            <a:endParaRPr lang="pl-PL" sz="1800" b="0" strike="noStrike" spc="-1">
              <a:latin typeface="Noto Sans"/>
            </a:endParaRPr>
          </a:p>
        </p:txBody>
      </p:sp>
      <p:sp>
        <p:nvSpPr>
          <p:cNvPr id="488" name="pole tekstowe 487"/>
          <p:cNvSpPr txBox="1"/>
          <p:nvPr/>
        </p:nvSpPr>
        <p:spPr>
          <a:xfrm>
            <a:off x="0" y="720000"/>
            <a:ext cx="2520000" cy="4796280"/>
          </a:xfrm>
          <a:prstGeom prst="rect">
            <a:avLst/>
          </a:prstGeom>
          <a:noFill/>
          <a:ln w="0">
            <a:noFill/>
          </a:ln>
        </p:spPr>
        <p:txBody>
          <a:bodyPr lIns="90000" tIns="45000" rIns="90000" bIns="45000" anchor="t">
            <a:noAutofit/>
          </a:bodyPr>
          <a:lstStyle/>
          <a:p>
            <a:pPr>
              <a:lnSpc>
                <a:spcPct val="115000"/>
              </a:lnSpc>
            </a:pPr>
            <a:r>
              <a:rPr lang="pl-PL" sz="1800" b="0" strike="noStrike" spc="-1">
                <a:solidFill>
                  <a:srgbClr val="000000"/>
                </a:solidFill>
                <a:latin typeface="Nimbus Sans"/>
              </a:rPr>
              <a:t>Następnym przykładem są powszechne odpady komunalne takie jak np. torebki foliowe, które dostając się poprzez wiatr do wody są zjadane przez liczne kręgowce takie jak ryby. Nawet taka mała piekielnica zjadając kawałek torebki foliowej może poważnie uszkodzić sobie układ pokarmowy.  </a:t>
            </a:r>
            <a:endParaRPr lang="pl-PL" sz="1800" b="0" strike="noStrike" spc="-1">
              <a:latin typeface="Nimbus Sans"/>
            </a:endParaRPr>
          </a:p>
        </p:txBody>
      </p:sp>
      <p:pic>
        <p:nvPicPr>
          <p:cNvPr id="489" name="Obraz 488"/>
          <p:cNvPicPr/>
          <p:nvPr/>
        </p:nvPicPr>
        <p:blipFill>
          <a:blip r:embed="rId2"/>
          <a:stretch/>
        </p:blipFill>
        <p:spPr>
          <a:xfrm>
            <a:off x="2608920" y="360000"/>
            <a:ext cx="7232040" cy="4860000"/>
          </a:xfrm>
          <a:prstGeom prst="rect">
            <a:avLst/>
          </a:prstGeom>
          <a:ln w="0">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PlaceHolder 1"/>
          <p:cNvSpPr>
            <a:spLocks noGrp="1"/>
          </p:cNvSpPr>
          <p:nvPr>
            <p:ph type="title"/>
          </p:nvPr>
        </p:nvSpPr>
        <p:spPr>
          <a:xfrm>
            <a:off x="111600" y="-180000"/>
            <a:ext cx="9068400" cy="946080"/>
          </a:xfrm>
          <a:prstGeom prst="rect">
            <a:avLst/>
          </a:prstGeom>
          <a:noFill/>
          <a:ln w="0">
            <a:noFill/>
          </a:ln>
        </p:spPr>
        <p:txBody>
          <a:bodyPr lIns="0" tIns="0" rIns="0" bIns="0" anchor="ctr">
            <a:noAutofit/>
          </a:bodyPr>
          <a:lstStyle/>
          <a:p>
            <a:pPr>
              <a:lnSpc>
                <a:spcPct val="100000"/>
              </a:lnSpc>
            </a:pPr>
            <a:r>
              <a:rPr lang="pl-PL" sz="1800" b="1" strike="noStrike" spc="-1">
                <a:solidFill>
                  <a:srgbClr val="000000"/>
                </a:solidFill>
                <a:latin typeface="Noto Sans"/>
              </a:rPr>
              <a:t>Ocieplenie klimatu</a:t>
            </a:r>
            <a:endParaRPr lang="pl-PL" sz="1800" b="0" strike="noStrike" spc="-1">
              <a:latin typeface="Noto Sans"/>
            </a:endParaRPr>
          </a:p>
        </p:txBody>
      </p:sp>
      <p:sp>
        <p:nvSpPr>
          <p:cNvPr id="491" name="pole tekstowe 490"/>
          <p:cNvSpPr txBox="1"/>
          <p:nvPr/>
        </p:nvSpPr>
        <p:spPr>
          <a:xfrm>
            <a:off x="0" y="360000"/>
            <a:ext cx="2520000" cy="5333400"/>
          </a:xfrm>
          <a:prstGeom prst="rect">
            <a:avLst/>
          </a:prstGeom>
          <a:noFill/>
          <a:ln w="0">
            <a:noFill/>
          </a:ln>
        </p:spPr>
        <p:txBody>
          <a:bodyPr lIns="90000" tIns="45000" rIns="90000" bIns="45000" anchor="t">
            <a:noAutofit/>
          </a:bodyPr>
          <a:lstStyle/>
          <a:p>
            <a:pPr>
              <a:lnSpc>
                <a:spcPct val="115000"/>
              </a:lnSpc>
            </a:pPr>
            <a:r>
              <a:rPr lang="pl-PL" sz="1450" b="0" strike="noStrike" spc="-1">
                <a:solidFill>
                  <a:srgbClr val="000000"/>
                </a:solidFill>
                <a:latin typeface="Nimbus Sans"/>
              </a:rPr>
              <a:t>Ocieplenie klimatu bezpośrednio oddziaływuje na bioróżnorodność. Banalnym tego przykładem jest po prostu wysychanie wielu rzek czy stawów. Ten problem jest na razie najbardziej widoczny w krajach strefy równikowej ale w Polsce od paru lat także obserwuje się coraz to większe problemy ze zbyt małą ilością wody. Lecz najbardziej istotną kwestią jest tu to, że podwyższenie się temperatury o kilka stopni na świecie zaburza cały ekosystem. Przykładem tego jest np. rak szlachetny, który nie wytrzymuje tak wysokich temperatur w wodzie.</a:t>
            </a:r>
            <a:endParaRPr lang="pl-PL" sz="1450" b="0" strike="noStrike" spc="-1">
              <a:latin typeface="Nimbus Sans"/>
            </a:endParaRPr>
          </a:p>
        </p:txBody>
      </p:sp>
      <p:pic>
        <p:nvPicPr>
          <p:cNvPr id="492" name="Obraz 491"/>
          <p:cNvPicPr/>
          <p:nvPr/>
        </p:nvPicPr>
        <p:blipFill>
          <a:blip r:embed="rId2"/>
          <a:stretch/>
        </p:blipFill>
        <p:spPr>
          <a:xfrm>
            <a:off x="2587320" y="180000"/>
            <a:ext cx="7403040" cy="5400000"/>
          </a:xfrm>
          <a:prstGeom prst="rect">
            <a:avLst/>
          </a:prstGeom>
          <a:ln w="0">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PlaceHolder 1"/>
          <p:cNvSpPr>
            <a:spLocks noGrp="1"/>
          </p:cNvSpPr>
          <p:nvPr>
            <p:ph type="title"/>
          </p:nvPr>
        </p:nvSpPr>
        <p:spPr>
          <a:xfrm>
            <a:off x="538725" y="209497"/>
            <a:ext cx="9000000" cy="695160"/>
          </a:xfrm>
          <a:prstGeom prst="rect">
            <a:avLst/>
          </a:prstGeom>
          <a:noFill/>
          <a:ln w="0">
            <a:noFill/>
          </a:ln>
        </p:spPr>
        <p:txBody>
          <a:bodyPr lIns="0" tIns="0" rIns="0" bIns="0" anchor="ctr">
            <a:noAutofit/>
          </a:bodyPr>
          <a:lstStyle/>
          <a:p>
            <a:pPr algn="ctr"/>
            <a:r>
              <a:rPr lang="pl-PL" sz="2000" b="1" strike="noStrike" spc="-1" dirty="0">
                <a:solidFill>
                  <a:srgbClr val="FFFFFF"/>
                </a:solidFill>
                <a:latin typeface="Noto Sans"/>
              </a:rPr>
              <a:t>Jak MY możemy zapobiec masowemu wymieraniu naszych rodzimych gatunków?</a:t>
            </a:r>
            <a:endParaRPr lang="pl-PL" sz="2000" b="0" strike="noStrike" spc="-1" dirty="0">
              <a:latin typeface="Noto Sans"/>
            </a:endParaRPr>
          </a:p>
        </p:txBody>
      </p:sp>
      <p:sp>
        <p:nvSpPr>
          <p:cNvPr id="494" name="pole tekstowe 493"/>
          <p:cNvSpPr txBox="1"/>
          <p:nvPr/>
        </p:nvSpPr>
        <p:spPr>
          <a:xfrm>
            <a:off x="178725" y="904657"/>
            <a:ext cx="9720000" cy="4523760"/>
          </a:xfrm>
          <a:prstGeom prst="rect">
            <a:avLst/>
          </a:prstGeom>
          <a:noFill/>
          <a:ln w="0">
            <a:noFill/>
          </a:ln>
        </p:spPr>
        <p:txBody>
          <a:bodyPr lIns="90000" tIns="45000" rIns="90000" bIns="45000" anchor="t">
            <a:noAutofit/>
          </a:bodyPr>
          <a:lstStyle/>
          <a:p>
            <a:pPr marL="285750" indent="-285750">
              <a:lnSpc>
                <a:spcPct val="115000"/>
              </a:lnSpc>
              <a:buFontTx/>
              <a:buChar char="-"/>
            </a:pPr>
            <a:r>
              <a:rPr lang="pl-PL" sz="1600" b="0" strike="noStrike" spc="-1" dirty="0">
                <a:solidFill>
                  <a:srgbClr val="FFFFFF"/>
                </a:solidFill>
                <a:latin typeface="Noto Sans"/>
              </a:rPr>
              <a:t>Po pierwsze, powinniśmy </a:t>
            </a:r>
            <a:r>
              <a:rPr lang="pl-PL" sz="1600" b="1" strike="noStrike" spc="-1" dirty="0">
                <a:solidFill>
                  <a:srgbClr val="FFFF00"/>
                </a:solidFill>
                <a:latin typeface="Noto Sans"/>
              </a:rPr>
              <a:t>segregować śmieci i nie wyrzucać ich nad wodą </a:t>
            </a:r>
            <a:r>
              <a:rPr lang="pl-PL" sz="1600" b="0" strike="noStrike" spc="-1" dirty="0">
                <a:solidFill>
                  <a:srgbClr val="FFFFFF"/>
                </a:solidFill>
                <a:latin typeface="Noto Sans"/>
              </a:rPr>
              <a:t>albo zamiast używania plastikowych przedmiotów wybierać te wielorazowe bądź celulozowe</a:t>
            </a:r>
            <a:endParaRPr lang="pl-PL" sz="1600" spc="-1" dirty="0">
              <a:latin typeface="Nimbus Sans"/>
            </a:endParaRPr>
          </a:p>
          <a:p>
            <a:pPr marL="285750" indent="-285750">
              <a:lnSpc>
                <a:spcPct val="115000"/>
              </a:lnSpc>
              <a:buFontTx/>
              <a:buChar char="-"/>
            </a:pPr>
            <a:endParaRPr lang="pl-PL" sz="1600" b="0" strike="noStrike" spc="-1" dirty="0">
              <a:solidFill>
                <a:srgbClr val="FFFFFF"/>
              </a:solidFill>
              <a:latin typeface="Nimbus Sans"/>
            </a:endParaRPr>
          </a:p>
          <a:p>
            <a:pPr marL="285750" indent="-285750">
              <a:lnSpc>
                <a:spcPct val="115000"/>
              </a:lnSpc>
              <a:buFontTx/>
              <a:buChar char="-"/>
            </a:pPr>
            <a:r>
              <a:rPr lang="pl-PL" sz="1600" b="0" strike="noStrike" spc="-1" dirty="0">
                <a:solidFill>
                  <a:srgbClr val="FFFFFF"/>
                </a:solidFill>
                <a:latin typeface="Noto Sans"/>
              </a:rPr>
              <a:t>Po </a:t>
            </a:r>
            <a:r>
              <a:rPr lang="pl-PL" sz="1600" spc="-1" dirty="0">
                <a:solidFill>
                  <a:srgbClr val="FFFFFF"/>
                </a:solidFill>
                <a:latin typeface="Noto Sans"/>
              </a:rPr>
              <a:t>drug</a:t>
            </a:r>
            <a:r>
              <a:rPr lang="pl-PL" sz="1600" b="0" strike="noStrike" spc="-1" dirty="0">
                <a:solidFill>
                  <a:srgbClr val="FFFFFF"/>
                </a:solidFill>
                <a:latin typeface="Noto Sans"/>
              </a:rPr>
              <a:t>ie,  postarajmy się zmniejszyć ilość zanieczyszczeń w powietrzu, np. jeżeli chcemy się gdzieś dostać to staramy się nie używać do tego samochodów osobowych tylko </a:t>
            </a:r>
            <a:r>
              <a:rPr lang="pl-PL" sz="1600" b="1" strike="noStrike" spc="-1" dirty="0">
                <a:solidFill>
                  <a:srgbClr val="FFFF00"/>
                </a:solidFill>
                <a:latin typeface="Noto Sans"/>
              </a:rPr>
              <a:t>wybierajmy komunikację miejską, a najlepiej rower albo własne nogi</a:t>
            </a:r>
            <a:endParaRPr lang="pl-PL" sz="1600" b="1" spc="-1" dirty="0">
              <a:solidFill>
                <a:srgbClr val="FFFF00"/>
              </a:solidFill>
              <a:latin typeface="Nimbus Sans"/>
            </a:endParaRPr>
          </a:p>
          <a:p>
            <a:pPr marL="285750" indent="-285750">
              <a:lnSpc>
                <a:spcPct val="115000"/>
              </a:lnSpc>
              <a:buFontTx/>
              <a:buChar char="-"/>
            </a:pPr>
            <a:endParaRPr lang="pl-PL" sz="1600" b="0" strike="noStrike" spc="-1" dirty="0">
              <a:solidFill>
                <a:srgbClr val="FFFFFF"/>
              </a:solidFill>
              <a:latin typeface="Nimbus Sans"/>
            </a:endParaRPr>
          </a:p>
          <a:p>
            <a:pPr marL="285750" indent="-285750">
              <a:lnSpc>
                <a:spcPct val="115000"/>
              </a:lnSpc>
              <a:buFontTx/>
              <a:buChar char="-"/>
            </a:pPr>
            <a:r>
              <a:rPr lang="pl-PL" sz="1600" b="0" strike="noStrike" spc="-1" dirty="0">
                <a:solidFill>
                  <a:srgbClr val="FFFFFF"/>
                </a:solidFill>
                <a:latin typeface="Noto Sans"/>
              </a:rPr>
              <a:t>Po </a:t>
            </a:r>
            <a:r>
              <a:rPr lang="pl-PL" sz="1600" spc="-1" dirty="0">
                <a:solidFill>
                  <a:srgbClr val="FFFFFF"/>
                </a:solidFill>
                <a:latin typeface="Noto Sans"/>
              </a:rPr>
              <a:t>trzeci</a:t>
            </a:r>
            <a:r>
              <a:rPr lang="pl-PL" sz="1600" b="0" strike="noStrike" spc="-1" dirty="0">
                <a:solidFill>
                  <a:srgbClr val="FFFFFF"/>
                </a:solidFill>
                <a:latin typeface="Noto Sans"/>
              </a:rPr>
              <a:t>e, </a:t>
            </a:r>
            <a:r>
              <a:rPr lang="pl-PL" sz="1600" b="1" strike="noStrike" spc="-1" dirty="0">
                <a:solidFill>
                  <a:srgbClr val="FFFF00"/>
                </a:solidFill>
                <a:latin typeface="Noto Sans"/>
              </a:rPr>
              <a:t>nie przesadzajmy z różnymi środkami czystości </a:t>
            </a:r>
            <a:r>
              <a:rPr lang="pl-PL" sz="1600" b="0" strike="noStrike" spc="-1" dirty="0">
                <a:solidFill>
                  <a:srgbClr val="FFFFFF"/>
                </a:solidFill>
                <a:latin typeface="Noto Sans"/>
              </a:rPr>
              <a:t>np. do prania,   do mycia różnych powierzchni czy do mycia naczyń często wystarczy po prostu ciepła woda</a:t>
            </a:r>
          </a:p>
          <a:p>
            <a:pPr marL="285750" indent="-285750">
              <a:lnSpc>
                <a:spcPct val="115000"/>
              </a:lnSpc>
              <a:buFontTx/>
              <a:buChar char="-"/>
            </a:pPr>
            <a:endParaRPr lang="pl-PL" sz="1600" spc="-1" dirty="0">
              <a:solidFill>
                <a:srgbClr val="FFFFFF"/>
              </a:solidFill>
              <a:latin typeface="Noto Sans"/>
            </a:endParaRPr>
          </a:p>
          <a:p>
            <a:pPr marL="285750" indent="-285750">
              <a:lnSpc>
                <a:spcPct val="115000"/>
              </a:lnSpc>
              <a:buFontTx/>
              <a:buChar char="-"/>
            </a:pPr>
            <a:r>
              <a:rPr lang="pl-PL" sz="1600" b="0" strike="noStrike" spc="-1" dirty="0">
                <a:solidFill>
                  <a:srgbClr val="FFFFFF"/>
                </a:solidFill>
                <a:latin typeface="Noto Sans"/>
              </a:rPr>
              <a:t>Po czwarte, często nieświadomie </a:t>
            </a:r>
            <a:r>
              <a:rPr lang="pl-PL" sz="1600" b="1" strike="noStrike" spc="-1" dirty="0">
                <a:solidFill>
                  <a:srgbClr val="FFFF00"/>
                </a:solidFill>
                <a:latin typeface="Noto Sans"/>
              </a:rPr>
              <a:t>używamy w domach zbyt dużych ilości bardzo </a:t>
            </a:r>
            <a:r>
              <a:rPr lang="pl-PL" sz="1600" b="1" spc="-1" dirty="0">
                <a:solidFill>
                  <a:srgbClr val="FFFF00"/>
                </a:solidFill>
                <a:latin typeface="Noto Sans"/>
              </a:rPr>
              <a:t>niebezpiecznych nawet dla nas, użytkowników substancji</a:t>
            </a:r>
            <a:r>
              <a:rPr lang="pl-PL" sz="1600" spc="-1" dirty="0">
                <a:solidFill>
                  <a:srgbClr val="FFFFFF"/>
                </a:solidFill>
                <a:latin typeface="Noto Sans"/>
              </a:rPr>
              <a:t>, </a:t>
            </a:r>
            <a:r>
              <a:rPr lang="pl-PL" sz="1600" b="0" strike="noStrike" spc="-1" dirty="0">
                <a:solidFill>
                  <a:srgbClr val="FFFFFF"/>
                </a:solidFill>
                <a:latin typeface="Noto Sans"/>
              </a:rPr>
              <a:t>np. czyszcząc toalety, można zamienić je na dostępne na rynku naturalne preparaty, mniej toksyczne i mniej szkodzące środowisku.</a:t>
            </a:r>
          </a:p>
          <a:p>
            <a:pPr>
              <a:lnSpc>
                <a:spcPct val="115000"/>
              </a:lnSpc>
            </a:pPr>
            <a:r>
              <a:rPr lang="pl-PL" sz="1600" b="1" spc="-1" dirty="0">
                <a:solidFill>
                  <a:srgbClr val="FFFF00"/>
                </a:solidFill>
                <a:latin typeface="Noto Sans"/>
              </a:rPr>
              <a:t>				  PAMIĘTAJMY! </a:t>
            </a:r>
          </a:p>
          <a:p>
            <a:pPr>
              <a:lnSpc>
                <a:spcPct val="115000"/>
              </a:lnSpc>
            </a:pPr>
            <a:r>
              <a:rPr lang="pl-PL" sz="1600" b="1" spc="-1" dirty="0">
                <a:solidFill>
                  <a:srgbClr val="FFFF00"/>
                </a:solidFill>
                <a:latin typeface="Noto Sans"/>
              </a:rPr>
              <a:t>      Wszystko co trafia do kanalizacji, może być zagrożeniem dla naszych rzek i jezior.</a:t>
            </a:r>
            <a:endParaRPr lang="pl-PL" sz="1600" b="1" strike="noStrike" spc="-1" dirty="0">
              <a:solidFill>
                <a:srgbClr val="FFFF00"/>
              </a:solidFill>
              <a:latin typeface="Nimbus Sans"/>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2"/>
          <a:stretch/>
        </a:blipFill>
        <a:effectLst/>
      </p:bgPr>
    </p:bg>
    <p:spTree>
      <p:nvGrpSpPr>
        <p:cNvPr id="1" name=""/>
        <p:cNvGrpSpPr/>
        <p:nvPr/>
      </p:nvGrpSpPr>
      <p:grpSpPr>
        <a:xfrm>
          <a:off x="0" y="0"/>
          <a:ext cx="0" cy="0"/>
          <a:chOff x="0" y="0"/>
          <a:chExt cx="0" cy="0"/>
        </a:xfrm>
      </p:grpSpPr>
      <p:sp>
        <p:nvSpPr>
          <p:cNvPr id="495" name="PlaceHolder 1"/>
          <p:cNvSpPr>
            <a:spLocks noGrp="1"/>
          </p:cNvSpPr>
          <p:nvPr>
            <p:ph type="title"/>
          </p:nvPr>
        </p:nvSpPr>
        <p:spPr>
          <a:xfrm>
            <a:off x="504000" y="250200"/>
            <a:ext cx="9068400" cy="4980240"/>
          </a:xfrm>
          <a:prstGeom prst="rect">
            <a:avLst/>
          </a:prstGeom>
          <a:noFill/>
          <a:ln w="0">
            <a:noFill/>
          </a:ln>
        </p:spPr>
        <p:txBody>
          <a:bodyPr lIns="0" tIns="0" rIns="0" bIns="0" anchor="ctr">
            <a:noAutofit/>
          </a:bodyPr>
          <a:lstStyle/>
          <a:p>
            <a:pPr algn="ctr"/>
            <a:r>
              <a:rPr lang="pl-PL" sz="9600" b="1" strike="noStrike" spc="999">
                <a:solidFill>
                  <a:srgbClr val="FFFFFF"/>
                </a:solidFill>
                <a:latin typeface="Noto Sans"/>
              </a:rPr>
              <a:t>Dziękujemy za uwagę :D</a:t>
            </a:r>
            <a:br/>
            <a:endParaRPr lang="pl-PL" sz="9600" b="0" strike="noStrike" spc="-1">
              <a:solidFill>
                <a:srgbClr val="3A8C93"/>
              </a:solidFill>
              <a:latin typeface="Noto Sans"/>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pole tekstowe 462"/>
          <p:cNvSpPr txBox="1"/>
          <p:nvPr/>
        </p:nvSpPr>
        <p:spPr>
          <a:xfrm>
            <a:off x="360000" y="1440000"/>
            <a:ext cx="8460000" cy="3240000"/>
          </a:xfrm>
          <a:prstGeom prst="rect">
            <a:avLst/>
          </a:prstGeom>
          <a:noFill/>
          <a:ln w="0">
            <a:noFill/>
          </a:ln>
        </p:spPr>
        <p:txBody>
          <a:bodyPr lIns="90000" tIns="45000" rIns="90000" bIns="45000" anchor="t">
            <a:noAutofit/>
          </a:bodyPr>
          <a:lstStyle/>
          <a:p>
            <a:r>
              <a:rPr lang="pl-PL" sz="2400" b="1" strike="noStrike" spc="-1">
                <a:latin typeface="Nimbus Sans"/>
              </a:rPr>
              <a:t>W tej prezentacji:</a:t>
            </a:r>
            <a:endParaRPr lang="pl-PL" sz="2400" b="0" strike="noStrike" spc="-1">
              <a:latin typeface="Nimbus Sans"/>
            </a:endParaRPr>
          </a:p>
          <a:p>
            <a:pPr>
              <a:lnSpc>
                <a:spcPct val="100000"/>
              </a:lnSpc>
              <a:spcBef>
                <a:spcPts val="1701"/>
              </a:spcBef>
              <a:spcAft>
                <a:spcPts val="1701"/>
              </a:spcAft>
            </a:pPr>
            <a:r>
              <a:rPr lang="pl-PL" sz="2400" b="0" strike="noStrike" spc="-1">
                <a:latin typeface="Nimbus Sans"/>
                <a:ea typeface="Nimbus Sans"/>
              </a:rPr>
              <a:t>-poznamy parę przykładów organizmów wskaźnikowych</a:t>
            </a:r>
            <a:endParaRPr lang="pl-PL" sz="2400" b="0" strike="noStrike" spc="-1">
              <a:latin typeface="Nimbus Sans"/>
            </a:endParaRPr>
          </a:p>
          <a:p>
            <a:pPr>
              <a:lnSpc>
                <a:spcPct val="100000"/>
              </a:lnSpc>
              <a:spcBef>
                <a:spcPts val="1701"/>
              </a:spcBef>
              <a:spcAft>
                <a:spcPts val="1701"/>
              </a:spcAft>
            </a:pPr>
            <a:r>
              <a:rPr lang="pl-PL" sz="2400" b="0" strike="noStrike" spc="-1">
                <a:latin typeface="Nimbus Sans"/>
                <a:ea typeface="Nimbus Sans"/>
              </a:rPr>
              <a:t>-przyjrzymy się wpływowi człowieka na bioróżnorodność organizmów w wodach</a:t>
            </a:r>
            <a:endParaRPr lang="pl-PL" sz="2400" b="0" strike="noStrike" spc="-1">
              <a:latin typeface="Nimbus Sans"/>
            </a:endParaRPr>
          </a:p>
          <a:p>
            <a:pPr>
              <a:lnSpc>
                <a:spcPct val="100000"/>
              </a:lnSpc>
              <a:spcBef>
                <a:spcPts val="1701"/>
              </a:spcBef>
              <a:spcAft>
                <a:spcPts val="1701"/>
              </a:spcAft>
            </a:pPr>
            <a:r>
              <a:rPr lang="pl-PL" sz="2400" b="0" strike="noStrike" spc="-1">
                <a:latin typeface="Nimbus Sans"/>
                <a:ea typeface="Nimbus Sans"/>
              </a:rPr>
              <a:t>-poznamy kilka sposobów jak MY możemy zapobiec 						zanieczyszczeniom środowiska</a:t>
            </a:r>
            <a:endParaRPr lang="pl-PL" sz="2400" b="0" strike="noStrike" spc="-1">
              <a:latin typeface="Nimbus Sans"/>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PlaceHolder 1"/>
          <p:cNvSpPr>
            <a:spLocks noGrp="1"/>
          </p:cNvSpPr>
          <p:nvPr>
            <p:ph type="title"/>
          </p:nvPr>
        </p:nvSpPr>
        <p:spPr>
          <a:xfrm>
            <a:off x="291600" y="-180000"/>
            <a:ext cx="9068400" cy="946080"/>
          </a:xfrm>
          <a:prstGeom prst="rect">
            <a:avLst/>
          </a:prstGeom>
          <a:noFill/>
          <a:ln w="0">
            <a:noFill/>
          </a:ln>
        </p:spPr>
        <p:txBody>
          <a:bodyPr lIns="0" tIns="0" rIns="0" bIns="0" anchor="ctr">
            <a:noAutofit/>
          </a:bodyPr>
          <a:lstStyle/>
          <a:p>
            <a:pPr algn="ctr"/>
            <a:r>
              <a:rPr lang="pl-PL" sz="4400" b="0" strike="noStrike" spc="-1">
                <a:latin typeface="Noto Sans"/>
              </a:rPr>
              <a:t>Bioindykatory</a:t>
            </a:r>
          </a:p>
        </p:txBody>
      </p:sp>
      <p:sp>
        <p:nvSpPr>
          <p:cNvPr id="465" name="pole tekstowe 464"/>
          <p:cNvSpPr txBox="1"/>
          <p:nvPr/>
        </p:nvSpPr>
        <p:spPr>
          <a:xfrm>
            <a:off x="180000" y="420840"/>
            <a:ext cx="9360000" cy="4979160"/>
          </a:xfrm>
          <a:prstGeom prst="rect">
            <a:avLst/>
          </a:prstGeom>
          <a:noFill/>
          <a:ln w="0">
            <a:noFill/>
          </a:ln>
        </p:spPr>
        <p:txBody>
          <a:bodyPr lIns="0" tIns="0" rIns="0" bIns="0" anchor="ctr">
            <a:noAutofit/>
          </a:bodyPr>
          <a:lstStyle/>
          <a:p>
            <a:pPr algn="ctr">
              <a:lnSpc>
                <a:spcPct val="150000"/>
              </a:lnSpc>
            </a:pPr>
            <a:r>
              <a:rPr lang="pl-PL" sz="3200" b="0" strike="noStrike" spc="-1">
                <a:latin typeface="Noto Sans"/>
              </a:rPr>
              <a:t>	</a:t>
            </a:r>
            <a:r>
              <a:rPr lang="pl-PL" sz="3200" b="0" strike="noStrike" spc="-1">
                <a:solidFill>
                  <a:srgbClr val="000000"/>
                </a:solidFill>
                <a:latin typeface="Noto Sans"/>
              </a:rPr>
              <a:t>Ważnym sposobem sprawdzania jakości wody są organizmy wskaźnikowe czyli takie, które jeżeli występują w danym obiekcie wodnym świadczą o jego czystości i poziomie zanieczyszczenia.</a:t>
            </a:r>
            <a:endParaRPr lang="pl-PL" sz="3200" b="0" strike="noStrike" spc="-1">
              <a:latin typeface="Noto Sans"/>
            </a:endParaRPr>
          </a:p>
          <a:p>
            <a:pPr>
              <a:lnSpc>
                <a:spcPct val="150000"/>
              </a:lnSpc>
            </a:pPr>
            <a:r>
              <a:rPr lang="pl-PL" sz="3200" b="0" strike="noStrike" spc="-1">
                <a:solidFill>
                  <a:srgbClr val="000000"/>
                </a:solidFill>
                <a:latin typeface="Noto Sans"/>
              </a:rPr>
              <a:t>	Należą do nich między innymi:</a:t>
            </a:r>
            <a:endParaRPr lang="pl-PL" sz="3200" b="0" strike="noStrike" spc="-1">
              <a:latin typeface="Noto Sans"/>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 name="pole tekstowe 465"/>
          <p:cNvSpPr txBox="1"/>
          <p:nvPr/>
        </p:nvSpPr>
        <p:spPr>
          <a:xfrm>
            <a:off x="214920" y="0"/>
            <a:ext cx="8619120" cy="1110960"/>
          </a:xfrm>
          <a:prstGeom prst="rect">
            <a:avLst/>
          </a:prstGeom>
          <a:noFill/>
          <a:ln w="0">
            <a:noFill/>
          </a:ln>
        </p:spPr>
        <p:txBody>
          <a:bodyPr lIns="90000" tIns="45000" rIns="90000" bIns="45000" anchor="t">
            <a:noAutofit/>
          </a:bodyPr>
          <a:lstStyle/>
          <a:p>
            <a:pPr>
              <a:lnSpc>
                <a:spcPct val="115000"/>
              </a:lnSpc>
            </a:pPr>
            <a:r>
              <a:rPr lang="pl-PL" sz="4000" b="0" strike="noStrike" spc="-1">
                <a:solidFill>
                  <a:srgbClr val="000000"/>
                </a:solidFill>
                <a:latin typeface="Noto Sans"/>
              </a:rPr>
              <a:t>Rak szlachetny</a:t>
            </a:r>
            <a:endParaRPr lang="pl-PL" sz="4000" b="0" strike="noStrike" spc="-1">
              <a:latin typeface="Nimbus Sans"/>
            </a:endParaRPr>
          </a:p>
        </p:txBody>
      </p:sp>
      <p:sp>
        <p:nvSpPr>
          <p:cNvPr id="467" name="pole tekstowe 466"/>
          <p:cNvSpPr txBox="1"/>
          <p:nvPr/>
        </p:nvSpPr>
        <p:spPr>
          <a:xfrm>
            <a:off x="214920" y="765000"/>
            <a:ext cx="3025080" cy="5715000"/>
          </a:xfrm>
          <a:prstGeom prst="rect">
            <a:avLst/>
          </a:prstGeom>
          <a:noFill/>
          <a:ln w="0">
            <a:noFill/>
          </a:ln>
        </p:spPr>
        <p:txBody>
          <a:bodyPr lIns="90000" tIns="45000" rIns="90000" bIns="45000" anchor="t">
            <a:noAutofit/>
          </a:bodyPr>
          <a:lstStyle/>
          <a:p>
            <a:r>
              <a:rPr lang="pl-PL" sz="2000" b="0" strike="noStrike" spc="-1">
                <a:latin typeface="Nimbus Sans"/>
                <a:ea typeface="Nimbus Sans"/>
              </a:rPr>
              <a:t>Gatunek skorupiaka w zasadzie prawie wymarłego na terenach dzisiejszej Polski. Powodami jego wymierania poza występowaniem w Europie dżumy raczej (introdukowanej z </a:t>
            </a:r>
            <a:r>
              <a:rPr lang="pl-PL" sz="2000" b="0" strike="noStrike" spc="-1">
                <a:latin typeface="Nimbus Sans"/>
              </a:rPr>
              <a:t>Ameryki Północnej do Europy) jest między innymi ocieplenie klimatu, do którego jak większość organizmów preferujących chłodne i czyste wody rak nie jest przystosowany.</a:t>
            </a:r>
          </a:p>
        </p:txBody>
      </p:sp>
      <p:pic>
        <p:nvPicPr>
          <p:cNvPr id="468" name="Obraz 467"/>
          <p:cNvPicPr/>
          <p:nvPr/>
        </p:nvPicPr>
        <p:blipFill>
          <a:blip r:embed="rId2"/>
          <a:stretch/>
        </p:blipFill>
        <p:spPr>
          <a:xfrm>
            <a:off x="3240000" y="1110960"/>
            <a:ext cx="6093720" cy="4017240"/>
          </a:xfrm>
          <a:prstGeom prst="rect">
            <a:avLst/>
          </a:prstGeom>
          <a:ln w="0">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PlaceHolder 1"/>
          <p:cNvSpPr>
            <a:spLocks noGrp="1"/>
          </p:cNvSpPr>
          <p:nvPr>
            <p:ph type="title"/>
          </p:nvPr>
        </p:nvSpPr>
        <p:spPr>
          <a:xfrm>
            <a:off x="180000" y="0"/>
            <a:ext cx="4716360" cy="946080"/>
          </a:xfrm>
          <a:prstGeom prst="rect">
            <a:avLst/>
          </a:prstGeom>
          <a:noFill/>
          <a:ln w="0">
            <a:noFill/>
          </a:ln>
        </p:spPr>
        <p:txBody>
          <a:bodyPr lIns="0" tIns="0" rIns="0" bIns="0" anchor="ctr">
            <a:noAutofit/>
          </a:bodyPr>
          <a:lstStyle/>
          <a:p>
            <a:pPr algn="ctr"/>
            <a:r>
              <a:rPr lang="pl-PL" sz="4400" b="0" strike="noStrike" spc="-1">
                <a:latin typeface="Noto Sans"/>
              </a:rPr>
              <a:t>Kulkówka rogowa</a:t>
            </a:r>
          </a:p>
        </p:txBody>
      </p:sp>
      <p:sp>
        <p:nvSpPr>
          <p:cNvPr id="470" name="pole tekstowe 469"/>
          <p:cNvSpPr txBox="1"/>
          <p:nvPr/>
        </p:nvSpPr>
        <p:spPr>
          <a:xfrm>
            <a:off x="180000" y="720000"/>
            <a:ext cx="2997000" cy="5209560"/>
          </a:xfrm>
          <a:prstGeom prst="rect">
            <a:avLst/>
          </a:prstGeom>
          <a:noFill/>
          <a:ln w="0">
            <a:noFill/>
          </a:ln>
        </p:spPr>
        <p:txBody>
          <a:bodyPr lIns="90000" tIns="45000" rIns="90000" bIns="45000" anchor="t">
            <a:noAutofit/>
          </a:bodyPr>
          <a:lstStyle/>
          <a:p>
            <a:r>
              <a:rPr lang="pl-PL" sz="1800" b="0" strike="noStrike" spc="-1">
                <a:latin typeface="Nimbus Sans"/>
              </a:rPr>
              <a:t>Gatunek małża szeroko rozpowszechnionego w polskich wodach a przede wszystkim stawach, rowach melioracyjnych i w wodach statycznych, które najbardziej mu odpowiadają. Jeżeli występuje w dużych ilościach w danym obiekcie wodnym, świadczy to o jego wysokiej żyzności (np. duże stężenie azotu) a więc jej zanieczyszczeniu. W wodzie można też zaobserwować ten gatunek kiedy przykleja się do roślin, świadczy to o jej niedotlenieniu.</a:t>
            </a:r>
          </a:p>
        </p:txBody>
      </p:sp>
      <p:pic>
        <p:nvPicPr>
          <p:cNvPr id="471" name="Obraz 470"/>
          <p:cNvPicPr/>
          <p:nvPr/>
        </p:nvPicPr>
        <p:blipFill>
          <a:blip r:embed="rId2"/>
          <a:stretch/>
        </p:blipFill>
        <p:spPr>
          <a:xfrm>
            <a:off x="3177000" y="900000"/>
            <a:ext cx="6543000" cy="4367160"/>
          </a:xfrm>
          <a:prstGeom prst="rect">
            <a:avLst/>
          </a:prstGeom>
          <a:ln w="0">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 name="PlaceHolder 1"/>
          <p:cNvSpPr>
            <a:spLocks noGrp="1"/>
          </p:cNvSpPr>
          <p:nvPr>
            <p:ph type="title"/>
          </p:nvPr>
        </p:nvSpPr>
        <p:spPr>
          <a:xfrm>
            <a:off x="360000" y="-63000"/>
            <a:ext cx="9068400" cy="1683000"/>
          </a:xfrm>
          <a:prstGeom prst="rect">
            <a:avLst/>
          </a:prstGeom>
          <a:noFill/>
          <a:ln w="0">
            <a:noFill/>
          </a:ln>
        </p:spPr>
        <p:txBody>
          <a:bodyPr lIns="0" tIns="0" rIns="0" bIns="0" anchor="ctr">
            <a:noAutofit/>
          </a:bodyPr>
          <a:lstStyle/>
          <a:p>
            <a:pPr algn="ctr"/>
            <a:r>
              <a:rPr lang="pl-PL" sz="4400" b="0" strike="noStrike" spc="-1">
                <a:latin typeface="Noto Sans"/>
              </a:rPr>
              <a:t>Ochotkowate (całe 500 polskich gatunków)</a:t>
            </a:r>
          </a:p>
        </p:txBody>
      </p:sp>
      <p:sp>
        <p:nvSpPr>
          <p:cNvPr id="473" name="pole tekstowe 472"/>
          <p:cNvSpPr txBox="1"/>
          <p:nvPr/>
        </p:nvSpPr>
        <p:spPr>
          <a:xfrm>
            <a:off x="180000" y="900000"/>
            <a:ext cx="3420000" cy="4697640"/>
          </a:xfrm>
          <a:prstGeom prst="rect">
            <a:avLst/>
          </a:prstGeom>
          <a:noFill/>
          <a:ln w="0">
            <a:noFill/>
          </a:ln>
        </p:spPr>
        <p:txBody>
          <a:bodyPr lIns="90000" tIns="45000" rIns="90000" bIns="45000" anchor="t">
            <a:noAutofit/>
          </a:bodyPr>
          <a:lstStyle/>
          <a:p>
            <a:r>
              <a:rPr lang="pl-PL" sz="1800" b="0" strike="noStrike" spc="-1">
                <a:latin typeface="Nimbus Sans"/>
              </a:rPr>
              <a:t>Ochotkowate należą do muchówek (dwuskrzydłych). </a:t>
            </a:r>
            <a:br/>
            <a:r>
              <a:rPr lang="pl-PL" sz="1800" b="0" strike="noStrike" spc="-1">
                <a:latin typeface="Nimbus Sans"/>
              </a:rPr>
              <a:t>Są one powszechne w naszym kraju oraz są ważnym elementem sieci troficznych – łańcucha pokarmowego – </a:t>
            </a:r>
            <a:br/>
            <a:r>
              <a:rPr lang="pl-PL" sz="1800" b="0" strike="noStrike" spc="-1">
                <a:latin typeface="Nimbus Sans"/>
              </a:rPr>
              <a:t>w  wodzie. Ich głównym środowiskiem rozwoju są płytkie muliste stawy z wodą słodką bądź delikatnie zasoloną. Praktycznie nie występują w wodach czystych i głębokich. Ich duża gęstość świadczy o zanieczyszczeniu wody i jej bogactwie w rozkładające się szczątki organizmów (w tym także roślin).</a:t>
            </a:r>
          </a:p>
        </p:txBody>
      </p:sp>
      <p:pic>
        <p:nvPicPr>
          <p:cNvPr id="474" name="Obraz 473"/>
          <p:cNvPicPr/>
          <p:nvPr/>
        </p:nvPicPr>
        <p:blipFill>
          <a:blip r:embed="rId2"/>
          <a:stretch/>
        </p:blipFill>
        <p:spPr>
          <a:xfrm>
            <a:off x="3600000" y="1564200"/>
            <a:ext cx="6480000" cy="4015800"/>
          </a:xfrm>
          <a:prstGeom prst="rect">
            <a:avLst/>
          </a:prstGeom>
          <a:ln w="0">
            <a:noFill/>
          </a:ln>
        </p:spPr>
      </p:pic>
      <p:sp>
        <p:nvSpPr>
          <p:cNvPr id="475" name="pole tekstowe 474"/>
          <p:cNvSpPr txBox="1"/>
          <p:nvPr/>
        </p:nvSpPr>
        <p:spPr>
          <a:xfrm>
            <a:off x="5940000" y="5053680"/>
            <a:ext cx="5400000" cy="346320"/>
          </a:xfrm>
          <a:prstGeom prst="rect">
            <a:avLst/>
          </a:prstGeom>
          <a:noFill/>
          <a:ln w="0">
            <a:noFill/>
          </a:ln>
        </p:spPr>
        <p:txBody>
          <a:bodyPr lIns="90000" tIns="45000" rIns="90000" bIns="45000" anchor="t">
            <a:noAutofit/>
          </a:bodyPr>
          <a:lstStyle/>
          <a:p>
            <a:r>
              <a:rPr lang="pl-PL" sz="1800" b="0" strike="noStrike" spc="-1">
                <a:latin typeface="Nimbus Sans"/>
              </a:rPr>
              <a:t>Postać larwalna</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PlaceHolder 1"/>
          <p:cNvSpPr>
            <a:spLocks noGrp="1"/>
          </p:cNvSpPr>
          <p:nvPr>
            <p:ph type="title"/>
          </p:nvPr>
        </p:nvSpPr>
        <p:spPr>
          <a:xfrm>
            <a:off x="-3060000" y="0"/>
            <a:ext cx="9068400" cy="946080"/>
          </a:xfrm>
          <a:prstGeom prst="rect">
            <a:avLst/>
          </a:prstGeom>
          <a:noFill/>
          <a:ln w="0">
            <a:noFill/>
          </a:ln>
        </p:spPr>
        <p:txBody>
          <a:bodyPr lIns="0" tIns="0" rIns="0" bIns="0" anchor="ctr">
            <a:noAutofit/>
          </a:bodyPr>
          <a:lstStyle/>
          <a:p>
            <a:pPr algn="ctr"/>
            <a:r>
              <a:rPr lang="pl-PL" sz="4400" b="0" strike="noStrike" spc="-1">
                <a:latin typeface="Noto Sans"/>
              </a:rPr>
              <a:t>Piekielnica</a:t>
            </a:r>
          </a:p>
        </p:txBody>
      </p:sp>
      <p:sp>
        <p:nvSpPr>
          <p:cNvPr id="477" name="pole tekstowe 476"/>
          <p:cNvSpPr txBox="1"/>
          <p:nvPr/>
        </p:nvSpPr>
        <p:spPr>
          <a:xfrm>
            <a:off x="0" y="720000"/>
            <a:ext cx="2880000" cy="4697640"/>
          </a:xfrm>
          <a:prstGeom prst="rect">
            <a:avLst/>
          </a:prstGeom>
          <a:noFill/>
          <a:ln w="0">
            <a:noFill/>
          </a:ln>
        </p:spPr>
        <p:txBody>
          <a:bodyPr lIns="90000" tIns="45000" rIns="90000" bIns="45000" anchor="t">
            <a:noAutofit/>
          </a:bodyPr>
          <a:lstStyle/>
          <a:p>
            <a:r>
              <a:rPr lang="pl-PL" sz="1800" b="0" strike="noStrike" spc="-1">
                <a:latin typeface="Nimbus Sans"/>
              </a:rPr>
              <a:t>Gatunek ryby blisko spokrewnionej z karpiowatymi. W naszym kraju jest ich bardzo mało ale dzięki skutecznej pracy ekologów udało się ją przenieść z listy gatunków ściśle chronionych do gatunków objętych ochroną częściową. Ryba ta preferuje raczej rzeki z szybkim nurtem oraz płytkim żwirowym dnem. Także nie lubi rzek porośniętych jakąkolwiek roślinnością. Nie znosi zanieczyszczeń.</a:t>
            </a:r>
          </a:p>
        </p:txBody>
      </p:sp>
      <p:pic>
        <p:nvPicPr>
          <p:cNvPr id="478" name="Obraz 477"/>
          <p:cNvPicPr/>
          <p:nvPr/>
        </p:nvPicPr>
        <p:blipFill>
          <a:blip r:embed="rId2"/>
          <a:stretch/>
        </p:blipFill>
        <p:spPr>
          <a:xfrm>
            <a:off x="2700000" y="956520"/>
            <a:ext cx="7380000" cy="4461120"/>
          </a:xfrm>
          <a:prstGeom prst="rect">
            <a:avLst/>
          </a:prstGeom>
          <a:ln w="0">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PlaceHolder 1"/>
          <p:cNvSpPr>
            <a:spLocks noGrp="1"/>
          </p:cNvSpPr>
          <p:nvPr>
            <p:ph type="title"/>
          </p:nvPr>
        </p:nvSpPr>
        <p:spPr>
          <a:xfrm>
            <a:off x="143640" y="-180000"/>
            <a:ext cx="1836360" cy="946080"/>
          </a:xfrm>
          <a:prstGeom prst="rect">
            <a:avLst/>
          </a:prstGeom>
          <a:noFill/>
          <a:ln w="0">
            <a:noFill/>
          </a:ln>
        </p:spPr>
        <p:txBody>
          <a:bodyPr lIns="0" tIns="0" rIns="0" bIns="0" anchor="ctr">
            <a:noAutofit/>
          </a:bodyPr>
          <a:lstStyle/>
          <a:p>
            <a:pPr algn="ctr"/>
            <a:r>
              <a:rPr lang="pl-PL" sz="4400" b="0" strike="noStrike" spc="-1">
                <a:latin typeface="Noto Sans"/>
              </a:rPr>
              <a:t>Sinice</a:t>
            </a:r>
          </a:p>
        </p:txBody>
      </p:sp>
      <p:sp>
        <p:nvSpPr>
          <p:cNvPr id="480" name="pole tekstowe 479"/>
          <p:cNvSpPr txBox="1"/>
          <p:nvPr/>
        </p:nvSpPr>
        <p:spPr>
          <a:xfrm>
            <a:off x="0" y="606600"/>
            <a:ext cx="2880000" cy="6233400"/>
          </a:xfrm>
          <a:prstGeom prst="rect">
            <a:avLst/>
          </a:prstGeom>
          <a:noFill/>
          <a:ln w="0">
            <a:noFill/>
          </a:ln>
        </p:spPr>
        <p:txBody>
          <a:bodyPr lIns="90000" tIns="45000" rIns="90000" bIns="45000" anchor="t">
            <a:noAutofit/>
          </a:bodyPr>
          <a:lstStyle/>
          <a:p>
            <a:r>
              <a:rPr lang="pl-PL" sz="1800" b="0" strike="noStrike" spc="-1">
                <a:latin typeface="Nimbus Sans"/>
              </a:rPr>
              <a:t>Sinice są samożywnymi bakteriami. Ich wzmożony rozrost w wodzie obserwuje się przede wszystkim latem kiedy to temperatura wzrasta tym samym przyspieszając metabolizm tych organizmów. Najczęściej w Polsce możemy spotkać je w Bałtyku gdzie podczas lata wszystkie nawozy tam wpływające użyźniają wodę co sprzyja rozwojowi sinic. Ich występowanie świadczy o wysokiej żyzności wody a więc o jej zanieczyszczeniu</a:t>
            </a:r>
          </a:p>
        </p:txBody>
      </p:sp>
      <p:pic>
        <p:nvPicPr>
          <p:cNvPr id="481" name="Obraz 480"/>
          <p:cNvPicPr/>
          <p:nvPr/>
        </p:nvPicPr>
        <p:blipFill>
          <a:blip r:embed="rId2"/>
          <a:stretch/>
        </p:blipFill>
        <p:spPr>
          <a:xfrm>
            <a:off x="2880000" y="246600"/>
            <a:ext cx="7020000" cy="5333400"/>
          </a:xfrm>
          <a:prstGeom prst="rect">
            <a:avLst/>
          </a:prstGeom>
          <a:ln w="0">
            <a:noFill/>
          </a:ln>
        </p:spPr>
      </p:pic>
      <p:sp>
        <p:nvSpPr>
          <p:cNvPr id="482" name="pole tekstowe 481"/>
          <p:cNvSpPr txBox="1"/>
          <p:nvPr/>
        </p:nvSpPr>
        <p:spPr>
          <a:xfrm>
            <a:off x="3240000" y="5233680"/>
            <a:ext cx="6480000" cy="346320"/>
          </a:xfrm>
          <a:prstGeom prst="rect">
            <a:avLst/>
          </a:prstGeom>
          <a:noFill/>
          <a:ln w="0">
            <a:noFill/>
          </a:ln>
        </p:spPr>
        <p:txBody>
          <a:bodyPr lIns="90000" tIns="45000" rIns="90000" bIns="45000" anchor="t">
            <a:noAutofit/>
          </a:bodyPr>
          <a:lstStyle/>
          <a:p>
            <a:r>
              <a:rPr lang="pl-PL" sz="1800" b="0" strike="noStrike" spc="-1">
                <a:latin typeface="Nimbus Sans"/>
              </a:rPr>
              <a:t>Widoczna na zdjęciu: zielona woda zaatakowana sinicami</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PlaceHolder 1"/>
          <p:cNvSpPr>
            <a:spLocks noGrp="1"/>
          </p:cNvSpPr>
          <p:nvPr>
            <p:ph type="title"/>
          </p:nvPr>
        </p:nvSpPr>
        <p:spPr>
          <a:xfrm>
            <a:off x="111600" y="-46080"/>
            <a:ext cx="9068400" cy="946080"/>
          </a:xfrm>
          <a:prstGeom prst="rect">
            <a:avLst/>
          </a:prstGeom>
          <a:noFill/>
          <a:ln w="0">
            <a:noFill/>
          </a:ln>
        </p:spPr>
        <p:txBody>
          <a:bodyPr lIns="0" tIns="0" rIns="0" bIns="0" anchor="ctr">
            <a:noAutofit/>
          </a:bodyPr>
          <a:lstStyle/>
          <a:p>
            <a:r>
              <a:rPr lang="pl-PL" sz="2600" b="0" strike="noStrike" spc="-1">
                <a:latin typeface="Noto Sans"/>
              </a:rPr>
              <a:t>Przykłady wpływu zanieczyszczeń wywołanych przez człowieka na środowisko:</a:t>
            </a:r>
          </a:p>
        </p:txBody>
      </p:sp>
      <p:sp>
        <p:nvSpPr>
          <p:cNvPr id="484" name="pole tekstowe 483"/>
          <p:cNvSpPr txBox="1"/>
          <p:nvPr/>
        </p:nvSpPr>
        <p:spPr>
          <a:xfrm>
            <a:off x="0" y="900000"/>
            <a:ext cx="3060000" cy="602280"/>
          </a:xfrm>
          <a:prstGeom prst="rect">
            <a:avLst/>
          </a:prstGeom>
          <a:noFill/>
          <a:ln w="0">
            <a:noFill/>
          </a:ln>
        </p:spPr>
        <p:txBody>
          <a:bodyPr lIns="90000" tIns="45000" rIns="90000" bIns="45000" anchor="t">
            <a:noAutofit/>
          </a:bodyPr>
          <a:lstStyle/>
          <a:p>
            <a:r>
              <a:rPr lang="pl-PL" sz="1800" b="1" strike="noStrike" spc="-1">
                <a:latin typeface="Nimbus Sans"/>
              </a:rPr>
              <a:t>Nawozy- eutrofizacja wód:</a:t>
            </a:r>
            <a:endParaRPr lang="pl-PL" sz="1800" b="0" strike="noStrike" spc="-1">
              <a:latin typeface="Nimbus Sans"/>
            </a:endParaRPr>
          </a:p>
        </p:txBody>
      </p:sp>
      <p:sp>
        <p:nvSpPr>
          <p:cNvPr id="485" name="pole tekstowe 484"/>
          <p:cNvSpPr txBox="1"/>
          <p:nvPr/>
        </p:nvSpPr>
        <p:spPr>
          <a:xfrm>
            <a:off x="180000" y="1243800"/>
            <a:ext cx="2700000" cy="5056200"/>
          </a:xfrm>
          <a:prstGeom prst="rect">
            <a:avLst/>
          </a:prstGeom>
          <a:noFill/>
          <a:ln w="0">
            <a:noFill/>
          </a:ln>
        </p:spPr>
        <p:txBody>
          <a:bodyPr lIns="90000" tIns="45000" rIns="90000" bIns="45000" anchor="t">
            <a:noAutofit/>
          </a:bodyPr>
          <a:lstStyle/>
          <a:p>
            <a:pPr>
              <a:lnSpc>
                <a:spcPct val="100000"/>
              </a:lnSpc>
            </a:pPr>
            <a:r>
              <a:rPr lang="pl-PL" sz="1800" b="0" strike="noStrike" spc="-1">
                <a:latin typeface="Nimbus Sans"/>
              </a:rPr>
              <a:t>Rolnictwo ma duży wpływ na jakość wód. Jednym z takich przykładów jest chociażby dostawanie się nawozów, które spływają do rowów melioracyjnych a potem do rzek, to zaś ma bardzo złe skutki dla środowiska. Jednym z namacalnych dowodów, które to potwierdzają jest np. masowe występowanie wcześniej wymienionych sinic czy kulkówek rogowych.</a:t>
            </a:r>
          </a:p>
        </p:txBody>
      </p:sp>
      <p:pic>
        <p:nvPicPr>
          <p:cNvPr id="486" name="Obraz 485"/>
          <p:cNvPicPr/>
          <p:nvPr/>
        </p:nvPicPr>
        <p:blipFill>
          <a:blip r:embed="rId2"/>
          <a:stretch/>
        </p:blipFill>
        <p:spPr>
          <a:xfrm>
            <a:off x="2964600" y="900000"/>
            <a:ext cx="6935400" cy="4661640"/>
          </a:xfrm>
          <a:prstGeom prst="rect">
            <a:avLst/>
          </a:prstGeom>
          <a:ln w="0">
            <a:noFill/>
          </a:ln>
        </p:spPr>
      </p:pic>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324</TotalTime>
  <Words>793</Words>
  <Application>Microsoft Office PowerPoint</Application>
  <PresentationFormat>Niestandardowy</PresentationFormat>
  <Paragraphs>39</Paragraphs>
  <Slides>13</Slides>
  <Notes>0</Notes>
  <HiddenSlides>0</HiddenSlides>
  <MMClips>0</MMClips>
  <ScaleCrop>false</ScaleCrop>
  <HeadingPairs>
    <vt:vector size="6" baseType="variant">
      <vt:variant>
        <vt:lpstr>Używane czcionki</vt:lpstr>
      </vt:variant>
      <vt:variant>
        <vt:i4>5</vt:i4>
      </vt:variant>
      <vt:variant>
        <vt:lpstr>Motyw</vt:lpstr>
      </vt:variant>
      <vt:variant>
        <vt:i4>11</vt:i4>
      </vt:variant>
      <vt:variant>
        <vt:lpstr>Tytuły slajdów</vt:lpstr>
      </vt:variant>
      <vt:variant>
        <vt:i4>13</vt:i4>
      </vt:variant>
    </vt:vector>
  </HeadingPairs>
  <TitlesOfParts>
    <vt:vector size="29" baseType="lpstr">
      <vt:lpstr>Arial</vt:lpstr>
      <vt:lpstr>Nimbus Sans</vt:lpstr>
      <vt:lpstr>Noto Sans</vt:lpstr>
      <vt:lpstr>Symbol</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Wpływ zanieczyszczeń na bioróżnorodność organizmów w wodzie</vt:lpstr>
      <vt:lpstr>Prezentacja programu PowerPoint</vt:lpstr>
      <vt:lpstr>Bioindykatory</vt:lpstr>
      <vt:lpstr>Prezentacja programu PowerPoint</vt:lpstr>
      <vt:lpstr>Kulkówka rogowa</vt:lpstr>
      <vt:lpstr>Ochotkowate (całe 500 polskich gatunków)</vt:lpstr>
      <vt:lpstr>Piekielnica</vt:lpstr>
      <vt:lpstr>Sinice</vt:lpstr>
      <vt:lpstr>Przykłady wpływu zanieczyszczeń wywołanych przez człowieka na środowisko:</vt:lpstr>
      <vt:lpstr>Odpady komunalne</vt:lpstr>
      <vt:lpstr>Ocieplenie klimatu</vt:lpstr>
      <vt:lpstr>Jak MY możemy zapobiec masowemu wymieraniu naszych rodzimych gatunków?</vt:lpstr>
      <vt:lpstr>Dziękujemy za uwagę :D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Freshes</dc:title>
  <dc:subject/>
  <dc:creator>Małgorzata Płotka</dc:creator>
  <dc:description/>
  <cp:lastModifiedBy>Dyrekcja</cp:lastModifiedBy>
  <cp:revision>20</cp:revision>
  <dcterms:created xsi:type="dcterms:W3CDTF">2022-04-04T21:15:59Z</dcterms:created>
  <dcterms:modified xsi:type="dcterms:W3CDTF">2022-04-08T08:34:41Z</dcterms:modified>
  <dc:language>pl-PL</dc:language>
</cp:coreProperties>
</file>