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4"/>
  </p:sldMasterIdLst>
  <p:notesMasterIdLst>
    <p:notesMasterId r:id="rId19"/>
  </p:notesMasterIdLst>
  <p:handoutMasterIdLst>
    <p:handoutMasterId r:id="rId20"/>
  </p:handoutMasterIdLst>
  <p:sldIdLst>
    <p:sldId id="267" r:id="rId5"/>
    <p:sldId id="268" r:id="rId6"/>
    <p:sldId id="269" r:id="rId7"/>
    <p:sldId id="271" r:id="rId8"/>
    <p:sldId id="270" r:id="rId9"/>
    <p:sldId id="280" r:id="rId10"/>
    <p:sldId id="283" r:id="rId11"/>
    <p:sldId id="272" r:id="rId12"/>
    <p:sldId id="281" r:id="rId13"/>
    <p:sldId id="282" r:id="rId14"/>
    <p:sldId id="273" r:id="rId15"/>
    <p:sldId id="275" r:id="rId16"/>
    <p:sldId id="277" r:id="rId17"/>
    <p:sldId id="279" r:id="rId18"/>
  </p:sldIdLst>
  <p:sldSz cx="12188825" cy="6858000"/>
  <p:notesSz cx="6858000" cy="9144000"/>
  <p:defaultTextStyle>
    <a:defPPr rtl="0"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A8940F8-E5F0-4C81-A191-3E0B6A41E880}" v="1" dt="2020-10-11T18:25:37.11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599" autoAdjust="0"/>
  </p:normalViewPr>
  <p:slideViewPr>
    <p:cSldViewPr>
      <p:cViewPr varScale="1">
        <p:scale>
          <a:sx n="88" d="100"/>
          <a:sy n="88" d="100"/>
        </p:scale>
        <p:origin x="-466" y="-77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2016-08-01</a:t>
            </a:r>
            <a:endParaRPr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01114579-D02A-4B51-B5DF-8EC449F77AC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6812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Data — symbol zastępcz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2016-08-01</a:t>
            </a:r>
            <a:endParaRPr/>
          </a:p>
        </p:txBody>
      </p:sp>
      <p:sp>
        <p:nvSpPr>
          <p:cNvPr id="4" name="Obraz slajdu — symbol zastępczy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/>
          </a:p>
        </p:txBody>
      </p:sp>
      <p:sp>
        <p:nvSpPr>
          <p:cNvPr id="5" name="Notatki — symbol zastępcz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t>Kliknij, aby edytować style wzorca tekstu</a:t>
            </a:r>
          </a:p>
          <a:p>
            <a:pPr lvl="1" rtl="0"/>
            <a:r>
              <a:t>Drugi poziom</a:t>
            </a:r>
          </a:p>
          <a:p>
            <a:pPr lvl="2" rtl="0"/>
            <a:r>
              <a:t>Trzeci poziom</a:t>
            </a:r>
          </a:p>
          <a:p>
            <a:pPr lvl="3" rtl="0"/>
            <a:r>
              <a:t>Czwarty poziom</a:t>
            </a:r>
          </a:p>
          <a:p>
            <a:pPr lvl="4" rtl="0"/>
            <a:r>
              <a:t>Piąty poziom</a:t>
            </a:r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C6074690-7256-4BB9-AC0F-97AEAE8CDEC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426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376792" y="1905003"/>
            <a:ext cx="9435241" cy="1625599"/>
          </a:xfrm>
        </p:spPr>
        <p:txBody>
          <a:bodyPr rtlCol="0">
            <a:normAutofit/>
          </a:bodyPr>
          <a:lstStyle>
            <a:lvl1pPr algn="ctr" rtl="0">
              <a:lnSpc>
                <a:spcPct val="90000"/>
              </a:lnSpc>
              <a:defRPr sz="4800">
                <a:solidFill>
                  <a:schemeClr val="tx2"/>
                </a:solidFill>
              </a:defRPr>
            </a:lvl1pPr>
          </a:lstStyle>
          <a:p>
            <a:pPr rtl="0"/>
            <a:r>
              <a:rPr lang="pl-PL"/>
              <a:t>Kliknij, aby edytować styl</a:t>
            </a:r>
            <a:endParaRPr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82103" y="3657123"/>
            <a:ext cx="9429931" cy="991077"/>
          </a:xfrm>
        </p:spPr>
        <p:txBody>
          <a:bodyPr rtlCol="0">
            <a:normAutofit/>
          </a:bodyPr>
          <a:lstStyle>
            <a:lvl1pPr marL="0" indent="0" algn="ctr" rtl="0">
              <a:spcBef>
                <a:spcPts val="0"/>
              </a:spcBef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pl-PL"/>
              <a:t>Kliknij, aby edytować styl wzorca podtytułu</a:t>
            </a:r>
            <a:endParaRPr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>
                <a:solidFill>
                  <a:schemeClr val="tx2"/>
                </a:solidFill>
              </a:defRPr>
            </a:lvl1pPr>
          </a:lstStyle>
          <a:p>
            <a:pPr rtl="0"/>
            <a:endParaRPr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>
                <a:solidFill>
                  <a:schemeClr val="tx2"/>
                </a:solidFill>
              </a:defRPr>
            </a:lvl1pPr>
          </a:lstStyle>
          <a:p>
            <a:pPr rtl="0"/>
            <a:r>
              <a:rPr lang="en-US"/>
              <a:t>2016-08-01</a:t>
            </a:r>
            <a:endParaRPr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>
                <a:solidFill>
                  <a:schemeClr val="tx2"/>
                </a:solidFill>
              </a:defRPr>
            </a:lvl1pPr>
          </a:lstStyle>
          <a:p>
            <a:pPr rtl="0"/>
            <a:fld id="{DF28FB93-0A08-4E7D-8E63-9EFA29F1E093}" type="slidenum">
              <a:rPr/>
              <a:pPr/>
              <a:t>‹#›</a:t>
            </a:fld>
            <a:endParaRPr/>
          </a:p>
        </p:txBody>
      </p:sp>
      <p:grpSp>
        <p:nvGrpSpPr>
          <p:cNvPr id="7" name="Grupa 6"/>
          <p:cNvGrpSpPr/>
          <p:nvPr/>
        </p:nvGrpSpPr>
        <p:grpSpPr>
          <a:xfrm>
            <a:off x="1218882" y="1600200"/>
            <a:ext cx="9739746" cy="73152"/>
            <a:chOff x="914400" y="1200150"/>
            <a:chExt cx="7306712" cy="54864"/>
          </a:xfrm>
        </p:grpSpPr>
        <p:sp>
          <p:nvSpPr>
            <p:cNvPr id="8" name="Owal 7"/>
            <p:cNvSpPr/>
            <p:nvPr/>
          </p:nvSpPr>
          <p:spPr>
            <a:xfrm>
              <a:off x="8166248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/>
            </a:p>
          </p:txBody>
        </p:sp>
        <p:sp>
          <p:nvSpPr>
            <p:cNvPr id="9" name="Owal 8"/>
            <p:cNvSpPr/>
            <p:nvPr/>
          </p:nvSpPr>
          <p:spPr>
            <a:xfrm>
              <a:off x="914400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/>
            </a:p>
          </p:txBody>
        </p:sp>
        <p:grpSp>
          <p:nvGrpSpPr>
            <p:cNvPr id="10" name="Grupa 9"/>
            <p:cNvGrpSpPr/>
            <p:nvPr/>
          </p:nvGrpSpPr>
          <p:grpSpPr>
            <a:xfrm>
              <a:off x="1036847" y="12076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1" name="Łącznik prosty 10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Łącznik prosty 11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" name="Grupa 12"/>
          <p:cNvGrpSpPr/>
          <p:nvPr/>
        </p:nvGrpSpPr>
        <p:grpSpPr>
          <a:xfrm>
            <a:off x="1218882" y="4851400"/>
            <a:ext cx="9739746" cy="73152"/>
            <a:chOff x="914400" y="3638550"/>
            <a:chExt cx="7306712" cy="54864"/>
          </a:xfrm>
        </p:grpSpPr>
        <p:sp>
          <p:nvSpPr>
            <p:cNvPr id="14" name="Owal 13"/>
            <p:cNvSpPr/>
            <p:nvPr/>
          </p:nvSpPr>
          <p:spPr>
            <a:xfrm>
              <a:off x="8166248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/>
            </a:p>
          </p:txBody>
        </p:sp>
        <p:sp>
          <p:nvSpPr>
            <p:cNvPr id="15" name="Owal 14"/>
            <p:cNvSpPr/>
            <p:nvPr/>
          </p:nvSpPr>
          <p:spPr>
            <a:xfrm>
              <a:off x="914400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/>
            </a:p>
          </p:txBody>
        </p:sp>
        <p:grpSp>
          <p:nvGrpSpPr>
            <p:cNvPr id="16" name="Grupa 15"/>
            <p:cNvGrpSpPr/>
            <p:nvPr/>
          </p:nvGrpSpPr>
          <p:grpSpPr>
            <a:xfrm>
              <a:off x="1036847" y="36460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7" name="Łącznik prosty 16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Łącznik prosty 17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7437643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/>
              <a:t>Kliknij, aby edytować styl</a:t>
            </a:r>
            <a:endParaRPr/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2016-08-01</a:t>
            </a:r>
            <a:endParaRPr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322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9834563" y="434975"/>
            <a:ext cx="1168400" cy="5661025"/>
          </a:xfrm>
        </p:spPr>
        <p:txBody>
          <a:bodyPr vert="eaVert" rtlCol="0"/>
          <a:lstStyle/>
          <a:p>
            <a:pPr rtl="0"/>
            <a:r>
              <a:rPr lang="pl-PL"/>
              <a:t>Kliknij, aby edytować styl</a:t>
            </a:r>
            <a:endParaRPr/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>
          <a:xfrm>
            <a:off x="1217613" y="434975"/>
            <a:ext cx="8413750" cy="5661025"/>
          </a:xfrm>
        </p:spPr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2016-08-01</a:t>
            </a:r>
            <a:endParaRPr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8570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/>
              <a:t>Kliknij, aby edytować styl</a:t>
            </a:r>
            <a:endParaRPr/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2016-08-01</a:t>
            </a:r>
            <a:endParaRPr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99062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22030" y="990599"/>
            <a:ext cx="9344765" cy="2235203"/>
          </a:xfrm>
        </p:spPr>
        <p:txBody>
          <a:bodyPr rtlCol="0" anchor="b">
            <a:normAutofit/>
          </a:bodyPr>
          <a:lstStyle>
            <a:lvl1pPr algn="ctr" rtl="0">
              <a:lnSpc>
                <a:spcPct val="90000"/>
              </a:lnSpc>
              <a:defRPr sz="4800" b="0" cap="none" baseline="0"/>
            </a:lvl1pPr>
          </a:lstStyle>
          <a:p>
            <a:pPr rtl="0"/>
            <a:r>
              <a:rPr lang="pl-PL"/>
              <a:t>Kliknij, aby edytować styl</a:t>
            </a:r>
            <a:endParaRPr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422030" y="3733800"/>
            <a:ext cx="9344765" cy="1219200"/>
          </a:xfrm>
        </p:spPr>
        <p:txBody>
          <a:bodyPr rtlCol="0" anchor="t"/>
          <a:lstStyle>
            <a:lvl1pPr marL="0" indent="0" algn="ctr" rtl="0">
              <a:spcBef>
                <a:spcPts val="0"/>
              </a:spcBef>
              <a:buNone/>
              <a:defRPr sz="2000" cap="all" baseline="0">
                <a:solidFill>
                  <a:schemeClr val="tx1"/>
                </a:solidFill>
              </a:defRPr>
            </a:lvl1pPr>
            <a:lvl2pPr marL="4572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l-PL"/>
              <a:t>Kliknij, aby edytować style wzorca tekstu</a:t>
            </a:r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2016-08-01</a:t>
            </a:r>
            <a:endParaRPr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/>
              <a:t>‹#›</a:t>
            </a:fld>
            <a:endParaRPr/>
          </a:p>
        </p:txBody>
      </p:sp>
      <p:grpSp>
        <p:nvGrpSpPr>
          <p:cNvPr id="13" name="Grupa 12"/>
          <p:cNvGrpSpPr/>
          <p:nvPr/>
        </p:nvGrpSpPr>
        <p:grpSpPr>
          <a:xfrm>
            <a:off x="3273781" y="3475736"/>
            <a:ext cx="5641265" cy="54864"/>
            <a:chOff x="2455975" y="2588441"/>
            <a:chExt cx="4232051" cy="41148"/>
          </a:xfrm>
        </p:grpSpPr>
        <p:sp>
          <p:nvSpPr>
            <p:cNvPr id="14" name="Owal 13"/>
            <p:cNvSpPr/>
            <p:nvPr/>
          </p:nvSpPr>
          <p:spPr>
            <a:xfrm>
              <a:off x="6642306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sp>
          <p:nvSpPr>
            <p:cNvPr id="15" name="Owal 14"/>
            <p:cNvSpPr/>
            <p:nvPr/>
          </p:nvSpPr>
          <p:spPr>
            <a:xfrm>
              <a:off x="2455975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grpSp>
          <p:nvGrpSpPr>
            <p:cNvPr id="16" name="Grupa 15"/>
            <p:cNvGrpSpPr/>
            <p:nvPr/>
          </p:nvGrpSpPr>
          <p:grpSpPr>
            <a:xfrm>
              <a:off x="2563229" y="2594391"/>
              <a:ext cx="4023360" cy="29249"/>
              <a:chOff x="2550323" y="3458731"/>
              <a:chExt cx="4023360" cy="38998"/>
            </a:xfrm>
          </p:grpSpPr>
          <p:cxnSp>
            <p:nvCxnSpPr>
              <p:cNvPr id="17" name="Łącznik prosty 16"/>
              <p:cNvCxnSpPr/>
              <p:nvPr/>
            </p:nvCxnSpPr>
            <p:spPr>
              <a:xfrm>
                <a:off x="2550323" y="3458731"/>
                <a:ext cx="402336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  <p:cxnSp>
            <p:nvCxnSpPr>
              <p:cNvPr id="18" name="Łącznik prosty 17"/>
              <p:cNvCxnSpPr/>
              <p:nvPr/>
            </p:nvCxnSpPr>
            <p:spPr>
              <a:xfrm>
                <a:off x="2550323" y="3497729"/>
                <a:ext cx="402336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552628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/>
              <a:t>Kliknij, aby edytować styl</a:t>
            </a:r>
            <a:endParaRPr/>
          </a:p>
        </p:txBody>
      </p:sp>
      <p:sp>
        <p:nvSpPr>
          <p:cNvPr id="3" name="Zawartość — symbol zastępczy 2"/>
          <p:cNvSpPr>
            <a:spLocks noGrp="1"/>
          </p:cNvSpPr>
          <p:nvPr>
            <p:ph sz="half" idx="1"/>
          </p:nvPr>
        </p:nvSpPr>
        <p:spPr>
          <a:xfrm>
            <a:off x="1218883" y="1803400"/>
            <a:ext cx="4773956" cy="4267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/>
            </a:lvl8pPr>
            <a:lvl9pPr algn="l" rtl="0">
              <a:defRPr sz="1800"/>
            </a:lvl9pPr>
          </a:lstStyle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/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6195986" y="1803400"/>
            <a:ext cx="4773956" cy="4267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 baseline="0"/>
            </a:lvl8pPr>
            <a:lvl9pPr algn="l" rtl="0">
              <a:defRPr sz="1800" baseline="0"/>
            </a:lvl9pPr>
          </a:lstStyle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2016-08-01</a:t>
            </a:r>
            <a:endParaRPr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6077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pl-PL"/>
              <a:t>Kliknij, aby edytować styl</a:t>
            </a:r>
            <a:endParaRPr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222945" y="1803400"/>
            <a:ext cx="4769806" cy="711200"/>
          </a:xfrm>
        </p:spPr>
        <p:txBody>
          <a:bodyPr rtlCol="0" anchor="ctr">
            <a:normAutofit/>
          </a:bodyPr>
          <a:lstStyle>
            <a:lvl1pPr marL="0" indent="0" algn="l" rtl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pl-PL"/>
              <a:t>Kliknij, aby edytować style wzorca tekstu</a:t>
            </a:r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1218883" y="2514600"/>
            <a:ext cx="4773956" cy="3556000"/>
          </a:xfrm>
        </p:spPr>
        <p:txBody>
          <a:bodyPr rtlCol="0">
            <a:normAutofit/>
          </a:bodyPr>
          <a:lstStyle>
            <a:lvl1pPr algn="l" rtl="0">
              <a:spcBef>
                <a:spcPts val="1600"/>
              </a:spcBef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/>
          </a:p>
        </p:txBody>
      </p:sp>
      <p:sp>
        <p:nvSpPr>
          <p:cNvPr id="5" name="Tekst — symbol zastępczy 4"/>
          <p:cNvSpPr>
            <a:spLocks noGrp="1"/>
          </p:cNvSpPr>
          <p:nvPr>
            <p:ph type="body" sz="quarter" idx="3"/>
          </p:nvPr>
        </p:nvSpPr>
        <p:spPr>
          <a:xfrm>
            <a:off x="6200049" y="1803400"/>
            <a:ext cx="4769806" cy="711200"/>
          </a:xfrm>
        </p:spPr>
        <p:txBody>
          <a:bodyPr rtlCol="0" anchor="ctr">
            <a:normAutofit/>
          </a:bodyPr>
          <a:lstStyle>
            <a:lvl1pPr marL="0" indent="0" algn="l" rtl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pl-PL"/>
              <a:t>Kliknij, aby edytować style wzorca tekstu</a:t>
            </a:r>
          </a:p>
        </p:txBody>
      </p:sp>
      <p:sp>
        <p:nvSpPr>
          <p:cNvPr id="6" name="Zawartość — symbol zastępczy 5"/>
          <p:cNvSpPr>
            <a:spLocks noGrp="1"/>
          </p:cNvSpPr>
          <p:nvPr>
            <p:ph sz="quarter" idx="4"/>
          </p:nvPr>
        </p:nvSpPr>
        <p:spPr>
          <a:xfrm>
            <a:off x="6195986" y="2514600"/>
            <a:ext cx="4773956" cy="3556000"/>
          </a:xfrm>
        </p:spPr>
        <p:txBody>
          <a:bodyPr rtlCol="0">
            <a:normAutofit/>
          </a:bodyPr>
          <a:lstStyle>
            <a:lvl1pPr algn="l" rtl="0">
              <a:spcBef>
                <a:spcPts val="1600"/>
              </a:spcBef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/>
          </a:p>
        </p:txBody>
      </p:sp>
      <p:sp>
        <p:nvSpPr>
          <p:cNvPr id="8" name="Stopka — symbol zastępczy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7" name="Data — symbol zastępczy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2016-08-01</a:t>
            </a:r>
            <a:endParaRPr/>
          </a:p>
        </p:txBody>
      </p:sp>
      <p:sp>
        <p:nvSpPr>
          <p:cNvPr id="9" name="Numer slajdu — symbol zastępczy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4258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/>
              <a:t>Kliknij, aby edytować styl</a:t>
            </a:r>
            <a:endParaRPr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2016-08-01</a:t>
            </a:r>
            <a:endParaRPr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5934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topka — symbol zastępczy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2" name="Data — symbol zastępczy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2016-08-01</a:t>
            </a:r>
            <a:endParaRPr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128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 anchor="b">
            <a:normAutofit/>
          </a:bodyPr>
          <a:lstStyle>
            <a:lvl1pPr algn="l" rtl="0">
              <a:defRPr sz="3200" b="0"/>
            </a:lvl1pPr>
          </a:lstStyle>
          <a:p>
            <a:pPr rtl="0"/>
            <a:r>
              <a:rPr lang="pl-PL"/>
              <a:t>Kliknij, aby edytować styl</a:t>
            </a:r>
            <a:endParaRPr/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>
          <a:xfrm>
            <a:off x="1218883" y="1803400"/>
            <a:ext cx="6602281" cy="4267201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 baseline="0"/>
            </a:lvl8pPr>
            <a:lvl9pPr algn="l" rtl="0">
              <a:defRPr sz="1600" baseline="0"/>
            </a:lvl9pPr>
          </a:lstStyle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/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8125883" y="1803400"/>
            <a:ext cx="2844060" cy="4267201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20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pl-PL"/>
              <a:t>Kliknij, aby edytować style wzorca tekstu</a:t>
            </a:r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2016-08-01</a:t>
            </a:r>
            <a:endParaRPr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5864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 anchor="b">
            <a:normAutofit/>
          </a:bodyPr>
          <a:lstStyle>
            <a:lvl1pPr algn="l" rtl="0">
              <a:defRPr sz="3200" b="0"/>
            </a:lvl1pPr>
          </a:lstStyle>
          <a:p>
            <a:pPr rtl="0"/>
            <a:r>
              <a:rPr lang="pl-PL"/>
              <a:t>Kliknij, aby edytować styl</a:t>
            </a:r>
            <a:endParaRPr/>
          </a:p>
        </p:txBody>
      </p:sp>
      <p:sp>
        <p:nvSpPr>
          <p:cNvPr id="8" name="Prostokąt 7"/>
          <p:cNvSpPr/>
          <p:nvPr/>
        </p:nvSpPr>
        <p:spPr>
          <a:xfrm>
            <a:off x="1218883" y="1803400"/>
            <a:ext cx="6602280" cy="426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/>
          </a:p>
        </p:txBody>
      </p:sp>
      <p:sp>
        <p:nvSpPr>
          <p:cNvPr id="3" name="Obraz — symbol zastępczy 2" descr="Pusty symbol zastępczy pozwalający dodać obraz. Kliknij symbol zastępczy i wybierz obraz, który chcesz dodać."/>
          <p:cNvSpPr>
            <a:spLocks noGrp="1"/>
          </p:cNvSpPr>
          <p:nvPr>
            <p:ph type="pic" idx="1"/>
          </p:nvPr>
        </p:nvSpPr>
        <p:spPr>
          <a:xfrm>
            <a:off x="1338739" y="1925320"/>
            <a:ext cx="6362567" cy="4023360"/>
          </a:xfrm>
          <a:solidFill>
            <a:schemeClr val="bg2"/>
          </a:solidFill>
        </p:spPr>
        <p:txBody>
          <a:bodyPr tIns="914400"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pl-PL"/>
              <a:t>Kliknij ikonę, aby dodać obraz</a:t>
            </a:r>
            <a:endParaRPr/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8125883" y="1803401"/>
            <a:ext cx="2844060" cy="4165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20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pl-PL"/>
              <a:t>Kliknij, aby edytować style wzorca tekstu</a:t>
            </a:r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2016-08-01</a:t>
            </a:r>
            <a:endParaRPr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0505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/>
          <p:cNvSpPr/>
          <p:nvPr/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sz="2400"/>
          </a:p>
        </p:txBody>
      </p:sp>
      <p:sp>
        <p:nvSpPr>
          <p:cNvPr id="8" name="Prostokąt zaokrąglony 7"/>
          <p:cNvSpPr/>
          <p:nvPr/>
        </p:nvSpPr>
        <p:spPr>
          <a:xfrm>
            <a:off x="304721" y="301752"/>
            <a:ext cx="11579384" cy="6254496"/>
          </a:xfrm>
          <a:prstGeom prst="roundRect">
            <a:avLst>
              <a:gd name="adj" fmla="val 2341"/>
            </a:avLst>
          </a:prstGeom>
          <a:solidFill>
            <a:srgbClr val="FFFFFF"/>
          </a:solidFill>
          <a:ln>
            <a:noFill/>
          </a:ln>
          <a:effectLst>
            <a:innerShdw blurRad="508000">
              <a:srgbClr val="FFD14B">
                <a:alpha val="69804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/>
          </a:p>
        </p:txBody>
      </p:sp>
      <p:sp>
        <p:nvSpPr>
          <p:cNvPr id="2" name="Tytuł — symbol zastępczy 1"/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168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t>Kliknij, aby edytować styl wzorca tytułu</a:t>
            </a:r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218883" y="1803400"/>
            <a:ext cx="975106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t>Kliknij, aby edytować style wzorca tekstu</a:t>
            </a:r>
          </a:p>
          <a:p>
            <a:pPr lvl="1" rtl="0"/>
            <a:r>
              <a:t>Drugi poziom</a:t>
            </a:r>
          </a:p>
          <a:p>
            <a:pPr lvl="2" rtl="0"/>
            <a:r>
              <a:t>Trzeci poziom</a:t>
            </a:r>
          </a:p>
          <a:p>
            <a:pPr lvl="3" rtl="0"/>
            <a:r>
              <a:t>Czwarty poziom</a:t>
            </a:r>
          </a:p>
          <a:p>
            <a:pPr lvl="4" rtl="0"/>
            <a:r>
              <a:t>Piąty poziom</a:t>
            </a:r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3"/>
          </p:nvPr>
        </p:nvSpPr>
        <p:spPr>
          <a:xfrm>
            <a:off x="1218882" y="6172200"/>
            <a:ext cx="741487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2"/>
          </p:nvPr>
        </p:nvSpPr>
        <p:spPr>
          <a:xfrm>
            <a:off x="8836898" y="6172200"/>
            <a:ext cx="1218883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en-US"/>
              <a:t>2016-08-01</a:t>
            </a:r>
            <a:endParaRPr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4"/>
          </p:nvPr>
        </p:nvSpPr>
        <p:spPr>
          <a:xfrm>
            <a:off x="10258928" y="6172200"/>
            <a:ext cx="711015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07221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6888" indent="-246888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039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5214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53896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55648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35915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66090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pl" dirty="0"/>
              <a:t>Komisja Edukacji Narodowej (KEN)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909837" y="3657123"/>
            <a:ext cx="9902198" cy="991077"/>
          </a:xfrm>
        </p:spPr>
        <p:txBody>
          <a:bodyPr rtlCol="0"/>
          <a:lstStyle/>
          <a:p>
            <a:r>
              <a:rPr lang="pl-PL" sz="2400" dirty="0"/>
              <a:t>Komisja nad Edukacją Młodzi Szlacheckiej Dozór Mająca </a:t>
            </a:r>
          </a:p>
          <a:p>
            <a:pPr rtl="0"/>
            <a:endParaRPr lang="pl" sz="2400" dirty="0"/>
          </a:p>
        </p:txBody>
      </p:sp>
    </p:spTree>
    <p:extLst>
      <p:ext uri="{BB962C8B-B14F-4D97-AF65-F5344CB8AC3E}">
        <p14:creationId xmlns:p14="http://schemas.microsoft.com/office/powerpoint/2010/main" val="2707543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909836" y="1052736"/>
            <a:ext cx="993710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b="1" dirty="0"/>
              <a:t>Do </a:t>
            </a:r>
            <a:r>
              <a:rPr lang="pl-PL" sz="2800" b="1" dirty="0" smtClean="0"/>
              <a:t> </a:t>
            </a:r>
            <a:r>
              <a:rPr lang="pl-PL" sz="2800" b="1" dirty="0" smtClean="0"/>
              <a:t>zadań  Towarzystwa należało również: </a:t>
            </a:r>
          </a:p>
          <a:p>
            <a:endParaRPr lang="pl-PL" sz="2400" dirty="0">
              <a:solidFill>
                <a:schemeClr val="tx2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pl-PL" sz="2400" dirty="0">
                <a:solidFill>
                  <a:schemeClr val="tx2"/>
                </a:solidFill>
              </a:rPr>
              <a:t>o</a:t>
            </a:r>
            <a:r>
              <a:rPr lang="pl-PL" sz="2400" dirty="0" smtClean="0">
                <a:solidFill>
                  <a:schemeClr val="tx2"/>
                </a:solidFill>
              </a:rPr>
              <a:t>piniowanie i inicjowanie wielu poczynań związanych z reformą szkolną,</a:t>
            </a:r>
            <a:endParaRPr lang="pl-PL" sz="2400" dirty="0">
              <a:solidFill>
                <a:schemeClr val="tx2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pl-PL" sz="2400" dirty="0" smtClean="0">
                <a:solidFill>
                  <a:schemeClr val="tx2"/>
                </a:solidFill>
              </a:rPr>
              <a:t>oznaczenie </a:t>
            </a:r>
            <a:r>
              <a:rPr lang="pl-PL" sz="2400" dirty="0">
                <a:solidFill>
                  <a:schemeClr val="tx2"/>
                </a:solidFill>
              </a:rPr>
              <a:t>liczby godzin dziennej nauki w szkołach wojewódzkich, </a:t>
            </a:r>
            <a:endParaRPr lang="pl-PL" sz="2400" dirty="0" smtClean="0">
              <a:solidFill>
                <a:schemeClr val="tx2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pl-PL" sz="2400" dirty="0" smtClean="0">
                <a:solidFill>
                  <a:schemeClr val="tx2"/>
                </a:solidFill>
              </a:rPr>
              <a:t>  </a:t>
            </a:r>
            <a:r>
              <a:rPr lang="pl-PL" sz="2400" dirty="0">
                <a:solidFill>
                  <a:schemeClr val="tx2"/>
                </a:solidFill>
              </a:rPr>
              <a:t>ułożenie zbioru ustaw dla szkół narodowych i dla całego </a:t>
            </a:r>
            <a:r>
              <a:rPr lang="pl-PL" sz="2400" dirty="0" smtClean="0">
                <a:solidFill>
                  <a:schemeClr val="tx2"/>
                </a:solidFill>
              </a:rPr>
              <a:t>stanu</a:t>
            </a:r>
          </a:p>
          <a:p>
            <a:pPr algn="just"/>
            <a:r>
              <a:rPr lang="pl-PL" sz="2400" dirty="0">
                <a:solidFill>
                  <a:schemeClr val="tx2"/>
                </a:solidFill>
              </a:rPr>
              <a:t> </a:t>
            </a:r>
            <a:r>
              <a:rPr lang="pl-PL" sz="2400" dirty="0" smtClean="0">
                <a:solidFill>
                  <a:schemeClr val="tx2"/>
                </a:solidFill>
              </a:rPr>
              <a:t>  </a:t>
            </a:r>
            <a:r>
              <a:rPr lang="pl-PL" sz="2400" dirty="0" smtClean="0">
                <a:solidFill>
                  <a:schemeClr val="tx2"/>
                </a:solidFill>
              </a:rPr>
              <a:t>   akademickiego,</a:t>
            </a:r>
            <a:endParaRPr lang="pl-PL" sz="2400" dirty="0" smtClean="0">
              <a:solidFill>
                <a:schemeClr val="tx2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pl-PL" sz="2400" dirty="0" smtClean="0">
                <a:solidFill>
                  <a:schemeClr val="tx2"/>
                </a:solidFill>
              </a:rPr>
              <a:t> </a:t>
            </a:r>
            <a:r>
              <a:rPr lang="pl-PL" sz="2400" dirty="0">
                <a:solidFill>
                  <a:schemeClr val="tx2"/>
                </a:solidFill>
              </a:rPr>
              <a:t>nadzór nad całym procesem edukacyjnym </a:t>
            </a:r>
            <a:r>
              <a:rPr lang="pl-PL" sz="2400" dirty="0" smtClean="0">
                <a:solidFill>
                  <a:schemeClr val="tx2"/>
                </a:solidFill>
              </a:rPr>
              <a:t>.</a:t>
            </a:r>
          </a:p>
          <a:p>
            <a:pPr algn="just"/>
            <a:r>
              <a:rPr lang="pl-PL" sz="2400" dirty="0" smtClean="0">
                <a:solidFill>
                  <a:schemeClr val="tx2"/>
                </a:solidFill>
              </a:rPr>
              <a:t> </a:t>
            </a:r>
            <a:endParaRPr lang="pl-PL" sz="2400" dirty="0">
              <a:solidFill>
                <a:schemeClr val="tx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0636" y="4437112"/>
            <a:ext cx="152400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8868" y="3068960"/>
            <a:ext cx="11239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8908" y="404664"/>
            <a:ext cx="962096" cy="1616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8348" y="4433438"/>
            <a:ext cx="1524000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884" y="4221088"/>
            <a:ext cx="1104900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140" y="4221088"/>
            <a:ext cx="13525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060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D846594B-BDB1-4710-A64B-B3B28DE66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ADB1EF13-1213-4B71-A12F-BA8387DF8C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8882" y="764704"/>
            <a:ext cx="10348137" cy="530589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pl-PL" sz="2800" b="1" dirty="0" smtClean="0"/>
              <a:t>Inne inicjatywy Komisji </a:t>
            </a:r>
            <a:r>
              <a:rPr lang="pl-PL" sz="2800" b="1" dirty="0"/>
              <a:t>E</a:t>
            </a:r>
            <a:r>
              <a:rPr lang="pl-PL" sz="2800" b="1" dirty="0" smtClean="0"/>
              <a:t>dukacji </a:t>
            </a:r>
            <a:r>
              <a:rPr lang="pl-PL" sz="2800" b="1" dirty="0"/>
              <a:t>N</a:t>
            </a:r>
            <a:r>
              <a:rPr lang="pl-PL" sz="2800" b="1" dirty="0" smtClean="0"/>
              <a:t>arodowej</a:t>
            </a:r>
            <a:r>
              <a:rPr lang="pl-PL" sz="2800" b="1" dirty="0" smtClean="0"/>
              <a:t>:</a:t>
            </a:r>
            <a:endParaRPr lang="pl-PL" dirty="0"/>
          </a:p>
          <a:p>
            <a:pPr algn="just"/>
            <a:r>
              <a:rPr lang="pl-PL" dirty="0" smtClean="0"/>
              <a:t> uczynienie języka polskiego  </a:t>
            </a:r>
            <a:r>
              <a:rPr lang="pl-PL" dirty="0"/>
              <a:t>osobnym przedmiotem </a:t>
            </a:r>
            <a:r>
              <a:rPr lang="pl-PL" dirty="0" smtClean="0"/>
              <a:t>nauczania </a:t>
            </a:r>
          </a:p>
          <a:p>
            <a:pPr marL="0" indent="0" algn="just">
              <a:buNone/>
            </a:pPr>
            <a:r>
              <a:rPr lang="pl-PL" dirty="0" smtClean="0"/>
              <a:t>  (</a:t>
            </a:r>
            <a:r>
              <a:rPr lang="pl-PL" dirty="0" smtClean="0"/>
              <a:t> </a:t>
            </a:r>
            <a:r>
              <a:rPr lang="pl-PL" dirty="0" smtClean="0"/>
              <a:t>od 1780 </a:t>
            </a:r>
            <a:r>
              <a:rPr lang="pl-PL" dirty="0" smtClean="0"/>
              <a:t>roku),</a:t>
            </a:r>
            <a:endParaRPr lang="pl-PL" dirty="0"/>
          </a:p>
          <a:p>
            <a:pPr algn="just"/>
            <a:r>
              <a:rPr lang="pl-PL" dirty="0" smtClean="0"/>
              <a:t> przejęcie i zarządzanie  </a:t>
            </a:r>
            <a:r>
              <a:rPr lang="pl-PL" b="1" dirty="0" smtClean="0"/>
              <a:t>Biblioteką Załuskich</a:t>
            </a:r>
            <a:r>
              <a:rPr lang="pl-PL" b="1" dirty="0"/>
              <a:t> </a:t>
            </a:r>
            <a:r>
              <a:rPr lang="pl-PL" b="1" dirty="0" smtClean="0"/>
              <a:t>(</a:t>
            </a:r>
            <a:r>
              <a:rPr lang="pl-PL" dirty="0" smtClean="0"/>
              <a:t> </a:t>
            </a:r>
            <a:r>
              <a:rPr lang="pl-PL" dirty="0"/>
              <a:t>pierwszym kustoszem został Ignacy Potocki, członek </a:t>
            </a:r>
            <a:r>
              <a:rPr lang="pl-PL" dirty="0" smtClean="0"/>
              <a:t>KEN</a:t>
            </a:r>
            <a:r>
              <a:rPr lang="pl-PL" dirty="0" smtClean="0"/>
              <a:t>),</a:t>
            </a:r>
          </a:p>
          <a:p>
            <a:pPr algn="just"/>
            <a:r>
              <a:rPr lang="pl-PL" dirty="0"/>
              <a:t>w</a:t>
            </a:r>
            <a:r>
              <a:rPr lang="pl-PL" dirty="0" smtClean="0"/>
              <a:t>prowadzenie do szkół nauczania </a:t>
            </a:r>
            <a:r>
              <a:rPr lang="pl-PL" b="1" dirty="0" smtClean="0"/>
              <a:t>historii, geografii, matematyki, nauk przyrodniczych, elementów prawa i etyki świeckiej,</a:t>
            </a:r>
          </a:p>
          <a:p>
            <a:pPr algn="just"/>
            <a:r>
              <a:rPr lang="pl-PL" dirty="0"/>
              <a:t>s</a:t>
            </a:r>
            <a:r>
              <a:rPr lang="pl-PL" dirty="0" smtClean="0"/>
              <a:t>tworzenie odrębnego stanu nauczycielskiego i zapewnienie mu dobrej pozycji materialnej i </a:t>
            </a:r>
            <a:r>
              <a:rPr lang="pl-PL" dirty="0"/>
              <a:t>społecznej, </a:t>
            </a:r>
            <a:endParaRPr lang="pl-PL" dirty="0" smtClean="0"/>
          </a:p>
          <a:p>
            <a:pPr algn="just"/>
            <a:r>
              <a:rPr lang="pl-PL" dirty="0" smtClean="0"/>
              <a:t>wprowadzenie </a:t>
            </a:r>
            <a:r>
              <a:rPr lang="pl-PL" b="1" dirty="0"/>
              <a:t>polskiej terminologii </a:t>
            </a:r>
            <a:r>
              <a:rPr lang="pl-PL" dirty="0"/>
              <a:t>w naukach </a:t>
            </a:r>
            <a:r>
              <a:rPr lang="pl-PL" dirty="0" smtClean="0"/>
              <a:t>ścisłych,</a:t>
            </a:r>
          </a:p>
          <a:p>
            <a:pPr algn="just"/>
            <a:r>
              <a:rPr lang="pl-PL" dirty="0"/>
              <a:t>k</a:t>
            </a:r>
            <a:r>
              <a:rPr lang="pl-PL" dirty="0" smtClean="0"/>
              <a:t>ształcenie nauczycieli w szkołach głównych i stopniowa wymiana kadry nauczycielskiej.</a:t>
            </a:r>
            <a:endParaRPr lang="pl-PL" dirty="0"/>
          </a:p>
          <a:p>
            <a:endParaRPr lang="pl-PL" dirty="0" smtClean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>
              <a:buFontTx/>
              <a:buChar char="-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74304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909836" y="620688"/>
            <a:ext cx="10276131" cy="1168400"/>
          </a:xfrm>
        </p:spPr>
        <p:txBody>
          <a:bodyPr>
            <a:normAutofit fontScale="90000"/>
          </a:bodyPr>
          <a:lstStyle/>
          <a:p>
            <a:pPr algn="ctr"/>
            <a:r>
              <a:rPr lang="pl-PL" sz="2800" b="1" dirty="0"/>
              <a:t>Powolny rozkład i utrata wpływów Komisji Edukacji </a:t>
            </a:r>
            <a:r>
              <a:rPr lang="pl-PL" sz="2800" b="1" dirty="0" smtClean="0"/>
              <a:t>Narodowej</a:t>
            </a:r>
            <a:br>
              <a:rPr lang="pl-PL" sz="2800" b="1" dirty="0" smtClean="0"/>
            </a:br>
            <a:endParaRPr lang="pl-PL" sz="2800" b="1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2D7F3D8B-B920-45E8-86C6-3B59ECC154A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197869" y="1196974"/>
            <a:ext cx="10297144" cy="4752305"/>
          </a:xfrm>
        </p:spPr>
        <p:txBody>
          <a:bodyPr>
            <a:noAutofit/>
          </a:bodyPr>
          <a:lstStyle/>
          <a:p>
            <a:endParaRPr lang="pl-PL" sz="2000" dirty="0" smtClean="0"/>
          </a:p>
          <a:p>
            <a:r>
              <a:rPr lang="pl-PL" sz="2000" dirty="0" smtClean="0"/>
              <a:t>w</a:t>
            </a:r>
            <a:r>
              <a:rPr lang="pl-PL" sz="2000" dirty="0" smtClean="0"/>
              <a:t> </a:t>
            </a:r>
            <a:r>
              <a:rPr lang="pl-PL" sz="2000" dirty="0"/>
              <a:t>czasie obrad Sejmu </a:t>
            </a:r>
            <a:r>
              <a:rPr lang="pl-PL" sz="2000" dirty="0" smtClean="0"/>
              <a:t>Czteroletniego (1788-92) </a:t>
            </a:r>
            <a:r>
              <a:rPr lang="pl-PL" sz="2000" dirty="0" smtClean="0"/>
              <a:t>grupa</a:t>
            </a:r>
            <a:r>
              <a:rPr lang="pl-PL" sz="2000" dirty="0" smtClean="0"/>
              <a:t> reformatorów,  której zależało na wprowadzeniu konstytucji, zgodziła </a:t>
            </a:r>
            <a:r>
              <a:rPr lang="pl-PL" sz="2000" dirty="0"/>
              <a:t>się na daleko idące ustępstwa w sprawach szkolnictwa, </a:t>
            </a:r>
            <a:endParaRPr lang="pl-PL" sz="2000" dirty="0" smtClean="0"/>
          </a:p>
          <a:p>
            <a:r>
              <a:rPr lang="pl-PL" sz="2000" dirty="0" smtClean="0"/>
              <a:t> </a:t>
            </a:r>
            <a:r>
              <a:rPr lang="pl-PL" sz="2000" dirty="0"/>
              <a:t>Konstytucja </a:t>
            </a:r>
            <a:r>
              <a:rPr lang="pl-PL" sz="2000" dirty="0" smtClean="0"/>
              <a:t>3 Maja </a:t>
            </a:r>
            <a:r>
              <a:rPr lang="pl-PL" sz="2000" dirty="0"/>
              <a:t>czyniła prezesem KEN prymasa Polski, który zasiadał </a:t>
            </a:r>
            <a:r>
              <a:rPr lang="pl-PL" sz="2000" dirty="0" smtClean="0"/>
              <a:t>w Straży </a:t>
            </a:r>
            <a:r>
              <a:rPr lang="pl-PL" sz="2000" dirty="0"/>
              <a:t>Praw jako swoisty minister </a:t>
            </a:r>
            <a:r>
              <a:rPr lang="pl-PL" sz="2000" dirty="0" smtClean="0"/>
              <a:t>oświaty,</a:t>
            </a:r>
          </a:p>
          <a:p>
            <a:r>
              <a:rPr lang="pl-PL" sz="2000" dirty="0"/>
              <a:t>k</a:t>
            </a:r>
            <a:r>
              <a:rPr lang="pl-PL" sz="2000" dirty="0" smtClean="0"/>
              <a:t>onfederacja targowicka w 1792 roku   zmieniła skład komisji </a:t>
            </a:r>
            <a:r>
              <a:rPr lang="pl-PL" sz="2000" dirty="0" smtClean="0"/>
              <a:t>i </a:t>
            </a:r>
            <a:r>
              <a:rPr lang="pl-PL" sz="2000" dirty="0" smtClean="0"/>
              <a:t>odebrała </a:t>
            </a:r>
            <a:r>
              <a:rPr lang="pl-PL" sz="2000" dirty="0"/>
              <a:t>jej władzę </a:t>
            </a:r>
            <a:r>
              <a:rPr lang="pl-PL" sz="2000" dirty="0" smtClean="0"/>
              <a:t>nad</a:t>
            </a:r>
            <a:br>
              <a:rPr lang="pl-PL" sz="2000" dirty="0" smtClean="0"/>
            </a:br>
            <a:r>
              <a:rPr lang="pl-PL" sz="2000" dirty="0" smtClean="0"/>
              <a:t> </a:t>
            </a:r>
            <a:r>
              <a:rPr lang="pl-PL" sz="2000" dirty="0"/>
              <a:t>szkołami </a:t>
            </a:r>
            <a:r>
              <a:rPr lang="pl-PL" sz="2000" dirty="0" smtClean="0"/>
              <a:t>zakonnymi,</a:t>
            </a:r>
          </a:p>
          <a:p>
            <a:r>
              <a:rPr lang="pl-PL" sz="2000" dirty="0" smtClean="0"/>
              <a:t>na wielu członków komisji wydano  zaoczne wyroki śmierci </a:t>
            </a:r>
            <a:r>
              <a:rPr lang="pl-PL" sz="2000" dirty="0"/>
              <a:t>w </a:t>
            </a:r>
            <a:r>
              <a:rPr lang="pl-PL" sz="2000" dirty="0" smtClean="0"/>
              <a:t>związku </a:t>
            </a:r>
            <a:r>
              <a:rPr lang="pl-PL" sz="2000" dirty="0"/>
              <a:t>z ich ogólną działalnością </a:t>
            </a:r>
            <a:r>
              <a:rPr lang="pl-PL" sz="2000" dirty="0" smtClean="0"/>
              <a:t>polityczną,</a:t>
            </a:r>
            <a:endParaRPr lang="pl-PL" sz="2000" dirty="0"/>
          </a:p>
          <a:p>
            <a:r>
              <a:rPr lang="pl-PL" sz="2000" dirty="0" smtClean="0"/>
              <a:t>wielu </a:t>
            </a:r>
            <a:r>
              <a:rPr lang="pl-PL" sz="2000" dirty="0"/>
              <a:t>członków Komisji i tak musiało opuścić kraj po zwycięstwie Targowicy</a:t>
            </a:r>
            <a:r>
              <a:rPr lang="pl-PL" sz="2000" dirty="0" smtClean="0"/>
              <a:t>,</a:t>
            </a:r>
          </a:p>
          <a:p>
            <a:r>
              <a:rPr lang="pl-PL" sz="2000" dirty="0" smtClean="0"/>
              <a:t> </a:t>
            </a:r>
            <a:r>
              <a:rPr lang="pl-PL" sz="2000" dirty="0"/>
              <a:t>istnienie Komisji Edukacji Narodowej potwierdził i określił jej kompetencje sejm grodzieński (1793)</a:t>
            </a:r>
          </a:p>
        </p:txBody>
      </p:sp>
    </p:spTree>
    <p:extLst>
      <p:ext uri="{BB962C8B-B14F-4D97-AF65-F5344CB8AC3E}">
        <p14:creationId xmlns:p14="http://schemas.microsoft.com/office/powerpoint/2010/main" val="2590648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8481616C-15AC-4A49-B0D9-43B8BE2071F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413892" y="765175"/>
            <a:ext cx="9001000" cy="530542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dirty="0" smtClean="0"/>
              <a:t>R</a:t>
            </a:r>
            <a:r>
              <a:rPr lang="pl-PL" dirty="0" smtClean="0"/>
              <a:t>eformy wprowadzone przez  Komisję Edukacji Narodowej </a:t>
            </a:r>
            <a:r>
              <a:rPr lang="pl-PL" dirty="0"/>
              <a:t>zostały wstrzymane w okresie Sejmu </a:t>
            </a:r>
            <a:r>
              <a:rPr lang="pl-PL" dirty="0" smtClean="0"/>
              <a:t>Wielkiego i podczas rozbiorów. Częściowo </a:t>
            </a:r>
            <a:r>
              <a:rPr lang="pl-PL" dirty="0"/>
              <a:t>wznowiono je w Księstwie Warszawskim i Królestwie Polskim </a:t>
            </a:r>
            <a:r>
              <a:rPr lang="pl-PL" dirty="0" smtClean="0"/>
              <a:t>przed  wybuchem powstania </a:t>
            </a:r>
            <a:r>
              <a:rPr lang="pl-PL" dirty="0"/>
              <a:t>listopadowego. </a:t>
            </a:r>
            <a:endParaRPr lang="pl-PL" dirty="0" smtClean="0"/>
          </a:p>
          <a:p>
            <a:pPr marL="0" indent="0" algn="just">
              <a:buNone/>
            </a:pPr>
            <a:r>
              <a:rPr lang="pl-PL" dirty="0" smtClean="0"/>
              <a:t> Kadra </a:t>
            </a:r>
            <a:r>
              <a:rPr lang="pl-PL" dirty="0"/>
              <a:t>nauczycielska wychowana przez Komisję kontynuowała działalność w jej duchu </a:t>
            </a:r>
            <a:r>
              <a:rPr lang="pl-PL" dirty="0" smtClean="0"/>
              <a:t>wychowując </a:t>
            </a:r>
            <a:r>
              <a:rPr lang="pl-PL" dirty="0"/>
              <a:t>kolejne pokolenia nowocześnie wykształconej młodzieży</a:t>
            </a:r>
            <a:r>
              <a:rPr lang="pl-PL" dirty="0" smtClean="0"/>
              <a:t>.</a:t>
            </a:r>
            <a:endParaRPr lang="pl-PL" dirty="0"/>
          </a:p>
          <a:p>
            <a:pPr marL="0" indent="0" algn="just">
              <a:buNone/>
            </a:pPr>
            <a:r>
              <a:rPr lang="pl-PL" dirty="0"/>
              <a:t>Niektóre podręczniki </a:t>
            </a:r>
            <a:r>
              <a:rPr lang="pl-PL" dirty="0" smtClean="0"/>
              <a:t>takie jak </a:t>
            </a:r>
            <a:r>
              <a:rPr lang="pl-PL" dirty="0"/>
              <a:t>podręcznik do chemii Jędrzeja </a:t>
            </a:r>
            <a:r>
              <a:rPr lang="pl-PL" dirty="0" smtClean="0"/>
              <a:t>Śniadeckiego były </a:t>
            </a:r>
            <a:r>
              <a:rPr lang="pl-PL" dirty="0"/>
              <a:t>w użyciu jeszcze </a:t>
            </a:r>
            <a:r>
              <a:rPr lang="pl-PL" dirty="0" smtClean="0"/>
              <a:t>w dwudziestoleciu międzywojennym.</a:t>
            </a:r>
          </a:p>
          <a:p>
            <a:pPr marL="0" indent="0" algn="just">
              <a:buNone/>
            </a:pPr>
            <a:r>
              <a:rPr lang="pl-PL" dirty="0" smtClean="0"/>
              <a:t>Z podręczników </a:t>
            </a:r>
            <a:r>
              <a:rPr lang="pl-PL" dirty="0"/>
              <a:t>gramatyki i historii wydanych przez Towarzystwo do Ksiąg Elementarnych uczyli się praktycznie wszyscy najwybitniejsi pisarze i poeci XIX </a:t>
            </a:r>
            <a:r>
              <a:rPr lang="pl-PL" dirty="0" smtClean="0"/>
              <a:t>wieku.</a:t>
            </a:r>
            <a:endParaRPr lang="pl-PL" dirty="0"/>
          </a:p>
          <a:p>
            <a:pPr marL="0" indent="0" algn="just">
              <a:buNone/>
            </a:pPr>
            <a:endParaRPr lang="pl-PL" dirty="0"/>
          </a:p>
          <a:p>
            <a:pPr marL="0" indent="0" algn="just">
              <a:buNone/>
            </a:pPr>
            <a:endParaRPr lang="pl-PL" dirty="0"/>
          </a:p>
          <a:p>
            <a:pPr marL="0" indent="0" algn="just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88183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8E92C02E-A9F8-49ED-9360-F50C780ED3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6792" y="1905003"/>
            <a:ext cx="9435241" cy="1812029"/>
          </a:xfrm>
        </p:spPr>
        <p:txBody>
          <a:bodyPr/>
          <a:lstStyle/>
          <a:p>
            <a:r>
              <a:rPr lang="pl-PL" dirty="0"/>
              <a:t>Dziękuję za uwagę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="" xmlns:a16="http://schemas.microsoft.com/office/drawing/2014/main" id="{79C55ECF-EABE-4B8E-8FF1-0801B88D2E0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5376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BC772630-C0E3-44AC-B728-C4D87C912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dirty="0"/>
              <a:t>WSTĘP: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A91562D8-FB86-415E-B40C-FB9B253A80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800" b="0" i="0" dirty="0">
                <a:solidFill>
                  <a:srgbClr val="444444"/>
                </a:solidFill>
                <a:effectLst/>
                <a:latin typeface="Open Sans"/>
              </a:rPr>
              <a:t>Co roku, 14 października, obchodzimy </a:t>
            </a:r>
            <a:endParaRPr lang="pl-PL" sz="2800" b="0" i="0" dirty="0" smtClean="0">
              <a:solidFill>
                <a:srgbClr val="444444"/>
              </a:solidFill>
              <a:effectLst/>
              <a:latin typeface="Open Sans"/>
            </a:endParaRPr>
          </a:p>
          <a:p>
            <a:pPr marL="0" indent="0" algn="ctr">
              <a:buNone/>
            </a:pPr>
            <a:r>
              <a:rPr lang="pl-PL" sz="2800" b="1" i="0" dirty="0" smtClean="0">
                <a:effectLst/>
                <a:latin typeface="Open Sans"/>
              </a:rPr>
              <a:t>Święto </a:t>
            </a:r>
            <a:r>
              <a:rPr lang="pl-PL" sz="2800" b="1" i="0" dirty="0">
                <a:effectLst/>
                <a:latin typeface="Open Sans"/>
              </a:rPr>
              <a:t>Edukacji </a:t>
            </a:r>
            <a:r>
              <a:rPr lang="pl-PL" sz="2800" b="1" i="0" dirty="0" smtClean="0">
                <a:effectLst/>
                <a:latin typeface="Open Sans"/>
              </a:rPr>
              <a:t>Narodowej. </a:t>
            </a:r>
          </a:p>
          <a:p>
            <a:pPr marL="0" indent="0" algn="ctr">
              <a:buNone/>
            </a:pPr>
            <a:r>
              <a:rPr lang="pl-PL" sz="2800" b="0" i="0" dirty="0" smtClean="0">
                <a:solidFill>
                  <a:srgbClr val="444444"/>
                </a:solidFill>
                <a:effectLst/>
                <a:latin typeface="Open Sans"/>
              </a:rPr>
              <a:t>Jest </a:t>
            </a:r>
            <a:r>
              <a:rPr lang="pl-PL" sz="2800" b="0" i="0" dirty="0">
                <a:solidFill>
                  <a:srgbClr val="444444"/>
                </a:solidFill>
                <a:effectLst/>
                <a:latin typeface="Open Sans"/>
              </a:rPr>
              <a:t>to rocznica powstania w 1773 </a:t>
            </a:r>
            <a:r>
              <a:rPr lang="pl-PL" sz="2800" b="0" i="0" dirty="0" smtClean="0">
                <a:solidFill>
                  <a:srgbClr val="444444"/>
                </a:solidFill>
                <a:effectLst/>
                <a:latin typeface="Open Sans"/>
              </a:rPr>
              <a:t>r</a:t>
            </a:r>
            <a:r>
              <a:rPr lang="pl-PL" sz="2800" dirty="0" smtClean="0">
                <a:solidFill>
                  <a:srgbClr val="444444"/>
                </a:solidFill>
                <a:latin typeface="Open Sans"/>
              </a:rPr>
              <a:t>oku, pierwszej </a:t>
            </a:r>
            <a:r>
              <a:rPr lang="pl-PL" sz="2800" dirty="0">
                <a:solidFill>
                  <a:srgbClr val="444444"/>
                </a:solidFill>
                <a:latin typeface="Open Sans"/>
              </a:rPr>
              <a:t>w </a:t>
            </a:r>
            <a:r>
              <a:rPr lang="pl-PL" sz="2800" dirty="0" smtClean="0">
                <a:solidFill>
                  <a:srgbClr val="444444"/>
                </a:solidFill>
                <a:latin typeface="Open Sans"/>
              </a:rPr>
              <a:t>Polsce</a:t>
            </a:r>
            <a:br>
              <a:rPr lang="pl-PL" sz="2800" dirty="0" smtClean="0">
                <a:solidFill>
                  <a:srgbClr val="444444"/>
                </a:solidFill>
                <a:latin typeface="Open Sans"/>
              </a:rPr>
            </a:br>
            <a:r>
              <a:rPr lang="pl-PL" sz="2800" dirty="0" smtClean="0">
                <a:solidFill>
                  <a:srgbClr val="444444"/>
                </a:solidFill>
                <a:latin typeface="Open Sans"/>
              </a:rPr>
              <a:t> </a:t>
            </a:r>
            <a:r>
              <a:rPr lang="pl-PL" sz="2800" dirty="0">
                <a:solidFill>
                  <a:srgbClr val="444444"/>
                </a:solidFill>
                <a:latin typeface="Open Sans"/>
              </a:rPr>
              <a:t>i w całej </a:t>
            </a:r>
            <a:r>
              <a:rPr lang="pl-PL" sz="2800" dirty="0" smtClean="0">
                <a:solidFill>
                  <a:srgbClr val="444444"/>
                </a:solidFill>
                <a:latin typeface="Open Sans"/>
              </a:rPr>
              <a:t>Europie,  władzy oświatowej </a:t>
            </a:r>
            <a:r>
              <a:rPr lang="pl-PL" sz="2800" dirty="0">
                <a:solidFill>
                  <a:srgbClr val="444444"/>
                </a:solidFill>
                <a:latin typeface="Open Sans"/>
              </a:rPr>
              <a:t>o charakterze współczesnego ministerstwa </a:t>
            </a:r>
            <a:r>
              <a:rPr lang="pl-PL" sz="2800" dirty="0" smtClean="0">
                <a:solidFill>
                  <a:srgbClr val="444444"/>
                </a:solidFill>
                <a:latin typeface="Open Sans"/>
              </a:rPr>
              <a:t>oświaty:</a:t>
            </a:r>
          </a:p>
          <a:p>
            <a:pPr marL="0" indent="0" algn="ctr">
              <a:buNone/>
            </a:pPr>
            <a:r>
              <a:rPr lang="pl-PL" sz="2800" b="1" dirty="0" smtClean="0">
                <a:solidFill>
                  <a:schemeClr val="accent1"/>
                </a:solidFill>
                <a:latin typeface="Open Sans"/>
              </a:rPr>
              <a:t>Komisji </a:t>
            </a:r>
            <a:r>
              <a:rPr lang="pl-PL" sz="2800" b="1" dirty="0">
                <a:solidFill>
                  <a:schemeClr val="accent1"/>
                </a:solidFill>
                <a:latin typeface="Open Sans"/>
              </a:rPr>
              <a:t>E</a:t>
            </a:r>
            <a:r>
              <a:rPr lang="pl-PL" sz="2800" b="1" dirty="0" smtClean="0">
                <a:solidFill>
                  <a:schemeClr val="accent1"/>
                </a:solidFill>
                <a:latin typeface="Open Sans"/>
              </a:rPr>
              <a:t>dukacji </a:t>
            </a:r>
            <a:r>
              <a:rPr lang="pl-PL" sz="2800" b="1" dirty="0">
                <a:solidFill>
                  <a:schemeClr val="accent1"/>
                </a:solidFill>
                <a:latin typeface="Open Sans"/>
              </a:rPr>
              <a:t>N</a:t>
            </a:r>
            <a:r>
              <a:rPr lang="pl-PL" sz="2800" b="1" dirty="0" smtClean="0">
                <a:solidFill>
                  <a:schemeClr val="accent1"/>
                </a:solidFill>
                <a:latin typeface="Open Sans"/>
              </a:rPr>
              <a:t>arodowej</a:t>
            </a:r>
            <a:endParaRPr lang="pl-PL" sz="2800" b="1" dirty="0">
              <a:solidFill>
                <a:schemeClr val="accent1"/>
              </a:solidFill>
              <a:latin typeface="Open Sans"/>
            </a:endParaRPr>
          </a:p>
          <a:p>
            <a:pPr marL="0" indent="0" algn="ctr">
              <a:buNone/>
            </a:pPr>
            <a:endParaRPr lang="pl-PL" sz="2800" b="0" i="0" dirty="0">
              <a:solidFill>
                <a:srgbClr val="444444"/>
              </a:solidFill>
              <a:effectLst/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91957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C1A61A29-8950-45C3-8AE2-EE11B4BEF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600" dirty="0"/>
              <a:t>Okoliczności powstania Komisji Edukacji Narodowej: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80A507F5-ABEF-4364-A3D2-DAF1D8C36F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dirty="0"/>
              <a:t>W</a:t>
            </a:r>
            <a:r>
              <a:rPr lang="pl-PL" dirty="0" smtClean="0"/>
              <a:t> </a:t>
            </a:r>
            <a:r>
              <a:rPr lang="pl-PL" dirty="0"/>
              <a:t>roku 1772 nastąpił I rozbiór Polski. Do 1773 roku edukacja podstawowa i średnia w Rzeczypospolitej były organizowane przez zakon </a:t>
            </a:r>
            <a:r>
              <a:rPr lang="pl-PL" dirty="0" smtClean="0"/>
              <a:t>jezuitów.</a:t>
            </a:r>
          </a:p>
          <a:p>
            <a:pPr marL="0" indent="0" algn="just">
              <a:buNone/>
            </a:pPr>
            <a:r>
              <a:rPr lang="pl-PL" dirty="0" smtClean="0"/>
              <a:t>Rok później (tj. w roku 1773) papież Klemens XIV rozwiązał Towarzystwo Jezusowe (nazywane zakonem jezuitów).</a:t>
            </a:r>
          </a:p>
          <a:p>
            <a:pPr marL="0" indent="0" algn="just">
              <a:buNone/>
            </a:pPr>
            <a:r>
              <a:rPr lang="pl-PL" dirty="0" smtClean="0"/>
              <a:t>Wydarzenie </a:t>
            </a:r>
            <a:r>
              <a:rPr lang="pl-PL" dirty="0"/>
              <a:t>to groziło upadkiem edukacji w Polsce, ale też dało impuls do głębokich reform szkolnictwa.</a:t>
            </a:r>
          </a:p>
        </p:txBody>
      </p:sp>
    </p:spTree>
    <p:extLst>
      <p:ext uri="{BB962C8B-B14F-4D97-AF65-F5344CB8AC3E}">
        <p14:creationId xmlns:p14="http://schemas.microsoft.com/office/powerpoint/2010/main" val="858690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5620784A-9715-4131-A9DD-778D22C73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Zadania Komisji Edukacji </a:t>
            </a:r>
            <a:r>
              <a:rPr lang="pl-PL" dirty="0" smtClean="0"/>
              <a:t>Narodowej: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8A48766A-689E-4D29-BB23-EC971D8A87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Tx/>
              <a:buChar char="-"/>
            </a:pPr>
            <a:r>
              <a:rPr lang="pl-PL" dirty="0" smtClean="0">
                <a:solidFill>
                  <a:schemeClr val="tx2"/>
                </a:solidFill>
              </a:rPr>
              <a:t>   zmiana systemu </a:t>
            </a:r>
            <a:r>
              <a:rPr lang="pl-PL" dirty="0">
                <a:solidFill>
                  <a:schemeClr val="tx2"/>
                </a:solidFill>
              </a:rPr>
              <a:t>edukacji szkół </a:t>
            </a:r>
            <a:r>
              <a:rPr lang="pl-PL" dirty="0" smtClean="0">
                <a:solidFill>
                  <a:schemeClr val="tx2"/>
                </a:solidFill>
              </a:rPr>
              <a:t>jezuickich, który  kładł nacisk </a:t>
            </a:r>
            <a:br>
              <a:rPr lang="pl-PL" dirty="0" smtClean="0">
                <a:solidFill>
                  <a:schemeClr val="tx2"/>
                </a:solidFill>
              </a:rPr>
            </a:br>
            <a:r>
              <a:rPr lang="pl-PL" dirty="0" smtClean="0">
                <a:solidFill>
                  <a:schemeClr val="tx2"/>
                </a:solidFill>
              </a:rPr>
              <a:t>na  kształcenie </a:t>
            </a:r>
            <a:r>
              <a:rPr lang="pl-PL" dirty="0">
                <a:solidFill>
                  <a:schemeClr val="tx2"/>
                </a:solidFill>
              </a:rPr>
              <a:t>w zakresie teologii </a:t>
            </a:r>
            <a:r>
              <a:rPr lang="pl-PL" dirty="0" smtClean="0">
                <a:solidFill>
                  <a:schemeClr val="tx2"/>
                </a:solidFill>
              </a:rPr>
              <a:t>katolickiej,  </a:t>
            </a:r>
          </a:p>
          <a:p>
            <a:pPr algn="just">
              <a:buFontTx/>
              <a:buChar char="-"/>
            </a:pPr>
            <a:r>
              <a:rPr lang="pl-PL" dirty="0" smtClean="0">
                <a:solidFill>
                  <a:schemeClr val="tx2"/>
                </a:solidFill>
              </a:rPr>
              <a:t>  wykształcenie </a:t>
            </a:r>
            <a:r>
              <a:rPr lang="pl-PL" dirty="0">
                <a:solidFill>
                  <a:schemeClr val="tx2"/>
                </a:solidFill>
              </a:rPr>
              <a:t>pokolenia Polaków świadomych swych obowiązków obywatelskich, wyposażonych w wiedzę użyteczną, opartą na ówczesnych zdobyczach </a:t>
            </a:r>
            <a:r>
              <a:rPr lang="pl-PL" dirty="0" smtClean="0">
                <a:solidFill>
                  <a:schemeClr val="tx2"/>
                </a:solidFill>
              </a:rPr>
              <a:t>nauki,</a:t>
            </a:r>
            <a:endParaRPr lang="pl-PL" dirty="0">
              <a:solidFill>
                <a:schemeClr val="tx2"/>
              </a:solidFill>
            </a:endParaRPr>
          </a:p>
          <a:p>
            <a:pPr algn="just">
              <a:buFontTx/>
              <a:buChar char="-"/>
            </a:pPr>
            <a:r>
              <a:rPr lang="pl-PL" dirty="0" smtClean="0">
                <a:solidFill>
                  <a:schemeClr val="tx2"/>
                </a:solidFill>
              </a:rPr>
              <a:t>zarządzanie </a:t>
            </a:r>
            <a:r>
              <a:rPr lang="pl-PL" dirty="0">
                <a:solidFill>
                  <a:schemeClr val="tx2"/>
                </a:solidFill>
              </a:rPr>
              <a:t>majątkiem </a:t>
            </a:r>
            <a:r>
              <a:rPr lang="pl-PL" dirty="0" smtClean="0">
                <a:solidFill>
                  <a:schemeClr val="tx2"/>
                </a:solidFill>
              </a:rPr>
              <a:t>pozostawionym przez jezuitów </a:t>
            </a:r>
            <a:br>
              <a:rPr lang="pl-PL" dirty="0" smtClean="0">
                <a:solidFill>
                  <a:schemeClr val="tx2"/>
                </a:solidFill>
              </a:rPr>
            </a:br>
            <a:r>
              <a:rPr lang="pl-PL" dirty="0" smtClean="0">
                <a:solidFill>
                  <a:schemeClr val="tx2"/>
                </a:solidFill>
              </a:rPr>
              <a:t>(dobra </a:t>
            </a:r>
            <a:r>
              <a:rPr lang="pl-PL" dirty="0">
                <a:solidFill>
                  <a:schemeClr val="tx2"/>
                </a:solidFill>
              </a:rPr>
              <a:t>pojezuickie miały trafiać  w ręce prywatne, </a:t>
            </a:r>
            <a:r>
              <a:rPr lang="pl-PL" dirty="0" smtClean="0">
                <a:solidFill>
                  <a:schemeClr val="tx2"/>
                </a:solidFill>
              </a:rPr>
              <a:t>a </a:t>
            </a:r>
            <a:r>
              <a:rPr lang="pl-PL" dirty="0">
                <a:solidFill>
                  <a:schemeClr val="tx2"/>
                </a:solidFill>
              </a:rPr>
              <a:t>ściśle </a:t>
            </a:r>
            <a:r>
              <a:rPr lang="pl-PL" dirty="0" smtClean="0">
                <a:solidFill>
                  <a:schemeClr val="tx2"/>
                </a:solidFill>
              </a:rPr>
              <a:t>określona </a:t>
            </a:r>
            <a:r>
              <a:rPr lang="pl-PL" dirty="0">
                <a:solidFill>
                  <a:schemeClr val="tx2"/>
                </a:solidFill>
              </a:rPr>
              <a:t>część przynoszonych przez nie dochodów musiała być przekazywana na cele </a:t>
            </a:r>
            <a:r>
              <a:rPr lang="pl-PL" dirty="0" smtClean="0">
                <a:solidFill>
                  <a:schemeClr val="tx2"/>
                </a:solidFill>
              </a:rPr>
              <a:t>oświatowe zarządzane przez KEN</a:t>
            </a:r>
            <a:r>
              <a:rPr lang="pl-PL" dirty="0" smtClean="0"/>
              <a:t>)</a:t>
            </a:r>
          </a:p>
          <a:p>
            <a:pPr algn="just">
              <a:buFontTx/>
              <a:buChar char="-"/>
            </a:pPr>
            <a:endParaRPr lang="pl-PL" dirty="0" smtClean="0"/>
          </a:p>
          <a:p>
            <a:pPr algn="just">
              <a:buFontTx/>
              <a:buChar char="-"/>
            </a:pPr>
            <a:endParaRPr lang="pl-PL" dirty="0" smtClean="0"/>
          </a:p>
          <a:p>
            <a:pPr marL="0" indent="0" algn="just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43239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B5EEB69A-7538-4B23-8A83-C29B307B3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Początki Komisji Edukacji Narodowej: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C49A49ED-A154-487C-8543-3F7982C5D1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pl-PL" dirty="0">
                <a:solidFill>
                  <a:schemeClr val="tx2"/>
                </a:solidFill>
              </a:rPr>
              <a:t>- 14 października 1773 r. sejm rozbiorowy utworzył Komisję Edukacji </a:t>
            </a:r>
            <a:r>
              <a:rPr lang="pl-PL" dirty="0" smtClean="0">
                <a:solidFill>
                  <a:schemeClr val="tx2"/>
                </a:solidFill>
              </a:rPr>
              <a:t>Narodowej,</a:t>
            </a:r>
            <a:endParaRPr lang="pl-PL" dirty="0">
              <a:solidFill>
                <a:schemeClr val="tx2"/>
              </a:solidFill>
            </a:endParaRPr>
          </a:p>
          <a:p>
            <a:pPr marL="0" indent="0" algn="just">
              <a:buNone/>
            </a:pPr>
            <a:r>
              <a:rPr lang="pl-PL" dirty="0">
                <a:solidFill>
                  <a:schemeClr val="tx2"/>
                </a:solidFill>
              </a:rPr>
              <a:t>- KEN </a:t>
            </a:r>
            <a:r>
              <a:rPr lang="pl-PL" dirty="0" smtClean="0">
                <a:solidFill>
                  <a:schemeClr val="tx2"/>
                </a:solidFill>
              </a:rPr>
              <a:t>podlegała bezpośrednio królowi,</a:t>
            </a:r>
            <a:endParaRPr lang="pl-PL" dirty="0">
              <a:solidFill>
                <a:schemeClr val="tx2"/>
              </a:solidFill>
            </a:endParaRPr>
          </a:p>
          <a:p>
            <a:pPr marL="0" indent="0" algn="just">
              <a:buNone/>
            </a:pPr>
            <a:r>
              <a:rPr lang="pl-PL" dirty="0">
                <a:solidFill>
                  <a:schemeClr val="tx2"/>
                </a:solidFill>
              </a:rPr>
              <a:t>- Komisja miała charakter kolegialny i składała się początkowo z 8 osób mianowanych przez króla na sześć </a:t>
            </a:r>
            <a:r>
              <a:rPr lang="pl-PL" dirty="0" smtClean="0">
                <a:solidFill>
                  <a:schemeClr val="tx2"/>
                </a:solidFill>
              </a:rPr>
              <a:t>lat, ( </a:t>
            </a:r>
            <a:r>
              <a:rPr lang="pl-PL" dirty="0">
                <a:solidFill>
                  <a:schemeClr val="tx2"/>
                </a:solidFill>
              </a:rPr>
              <a:t>4 senatorów i 4 posłów reprezentujących Koronę i Wielkie Księstwo </a:t>
            </a:r>
            <a:r>
              <a:rPr lang="pl-PL" dirty="0" smtClean="0">
                <a:solidFill>
                  <a:schemeClr val="tx2"/>
                </a:solidFill>
              </a:rPr>
              <a:t>Litewskie),</a:t>
            </a:r>
            <a:endParaRPr lang="pl-PL" dirty="0">
              <a:solidFill>
                <a:schemeClr val="tx2"/>
              </a:solidFill>
            </a:endParaRPr>
          </a:p>
          <a:p>
            <a:pPr algn="just">
              <a:buFontTx/>
              <a:buChar char="-"/>
            </a:pPr>
            <a:r>
              <a:rPr lang="pl-PL" dirty="0" smtClean="0">
                <a:solidFill>
                  <a:schemeClr val="tx2"/>
                </a:solidFill>
              </a:rPr>
              <a:t>pierwszym </a:t>
            </a:r>
            <a:r>
              <a:rPr lang="pl-PL" dirty="0">
                <a:solidFill>
                  <a:schemeClr val="tx2"/>
                </a:solidFill>
              </a:rPr>
              <a:t>prezesem został bp wileński </a:t>
            </a:r>
            <a:r>
              <a:rPr lang="pl-PL" dirty="0"/>
              <a:t>Ignacy Jakub Massalski </a:t>
            </a:r>
            <a:r>
              <a:rPr lang="pl-PL" dirty="0" smtClean="0">
                <a:solidFill>
                  <a:schemeClr val="tx2"/>
                </a:solidFill>
              </a:rPr>
              <a:t/>
            </a:r>
            <a:br>
              <a:rPr lang="pl-PL" dirty="0" smtClean="0">
                <a:solidFill>
                  <a:schemeClr val="tx2"/>
                </a:solidFill>
              </a:rPr>
            </a:br>
            <a:r>
              <a:rPr lang="pl-PL" dirty="0" smtClean="0">
                <a:solidFill>
                  <a:schemeClr val="tx2"/>
                </a:solidFill>
              </a:rPr>
              <a:t>( </a:t>
            </a:r>
            <a:r>
              <a:rPr lang="pl-PL" dirty="0">
                <a:solidFill>
                  <a:schemeClr val="tx2"/>
                </a:solidFill>
              </a:rPr>
              <a:t>popełnił </a:t>
            </a:r>
            <a:r>
              <a:rPr lang="pl-PL" dirty="0" smtClean="0">
                <a:solidFill>
                  <a:schemeClr val="tx2"/>
                </a:solidFill>
              </a:rPr>
              <a:t> on jednak nadużycia finansowe </a:t>
            </a:r>
            <a:r>
              <a:rPr lang="pl-PL" dirty="0">
                <a:solidFill>
                  <a:schemeClr val="tx2"/>
                </a:solidFill>
              </a:rPr>
              <a:t>w szkołach litewskich </a:t>
            </a:r>
            <a:r>
              <a:rPr lang="pl-PL" dirty="0" smtClean="0">
                <a:solidFill>
                  <a:schemeClr val="tx2"/>
                </a:solidFill>
              </a:rPr>
              <a:t/>
            </a:r>
            <a:br>
              <a:rPr lang="pl-PL" dirty="0" smtClean="0">
                <a:solidFill>
                  <a:schemeClr val="tx2"/>
                </a:solidFill>
              </a:rPr>
            </a:br>
            <a:r>
              <a:rPr lang="pl-PL" dirty="0" smtClean="0">
                <a:solidFill>
                  <a:schemeClr val="tx2"/>
                </a:solidFill>
              </a:rPr>
              <a:t>i </a:t>
            </a:r>
            <a:r>
              <a:rPr lang="pl-PL" dirty="0">
                <a:solidFill>
                  <a:schemeClr val="tx2"/>
                </a:solidFill>
              </a:rPr>
              <a:t>w 1776 został usunięty z tego stanowiska</a:t>
            </a:r>
            <a:r>
              <a:rPr lang="pl-PL" dirty="0" smtClean="0">
                <a:solidFill>
                  <a:schemeClr val="tx2"/>
                </a:solidFill>
              </a:rPr>
              <a:t>),</a:t>
            </a:r>
            <a:endParaRPr lang="pl-PL" dirty="0">
              <a:solidFill>
                <a:schemeClr val="tx2"/>
              </a:solidFill>
            </a:endParaRPr>
          </a:p>
          <a:p>
            <a:pPr marL="0" indent="0" algn="just">
              <a:buNone/>
            </a:pPr>
            <a:r>
              <a:rPr lang="pl-PL" dirty="0" smtClean="0">
                <a:solidFill>
                  <a:schemeClr val="tx2"/>
                </a:solidFill>
              </a:rPr>
              <a:t>- w</a:t>
            </a:r>
            <a:r>
              <a:rPr lang="pl-PL" dirty="0">
                <a:solidFill>
                  <a:schemeClr val="tx2"/>
                </a:solidFill>
              </a:rPr>
              <a:t>ś</a:t>
            </a:r>
            <a:r>
              <a:rPr lang="pl-PL" dirty="0" smtClean="0">
                <a:solidFill>
                  <a:schemeClr val="tx2"/>
                </a:solidFill>
              </a:rPr>
              <a:t>ród działaczy komisji byli: </a:t>
            </a:r>
            <a:r>
              <a:rPr lang="pl-PL" dirty="0" smtClean="0"/>
              <a:t>Adam Kazimierz Czartoryski, Joachim </a:t>
            </a:r>
            <a:r>
              <a:rPr lang="pl-PL" dirty="0" err="1" smtClean="0"/>
              <a:t>Litawor</a:t>
            </a:r>
            <a:r>
              <a:rPr lang="pl-PL" dirty="0" smtClean="0"/>
              <a:t> </a:t>
            </a:r>
            <a:r>
              <a:rPr lang="pl-PL" dirty="0" err="1" smtClean="0"/>
              <a:t>Chreptowicz</a:t>
            </a:r>
            <a:r>
              <a:rPr lang="pl-PL" dirty="0" smtClean="0"/>
              <a:t>,  Ignacy Potocki i Andrzej Zamoyski.</a:t>
            </a: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42230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Faktycznym liderem KEN był ks. Hugo Kołłątaj.</a:t>
            </a:r>
            <a:br>
              <a:rPr lang="pl-PL" dirty="0"/>
            </a:b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7966620" y="1700808"/>
            <a:ext cx="3744416" cy="4165600"/>
          </a:xfrm>
        </p:spPr>
        <p:txBody>
          <a:bodyPr>
            <a:no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l-PL" sz="1800" dirty="0"/>
              <a:t>s</a:t>
            </a:r>
            <a:r>
              <a:rPr lang="pl-PL" sz="1800" dirty="0" smtClean="0"/>
              <a:t>kupiał on wokół siebie uczonych i artystów, którzy angażowali się w działalność komisji,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l-PL" sz="1800" dirty="0"/>
              <a:t>b</a:t>
            </a:r>
            <a:r>
              <a:rPr lang="pl-PL" sz="1800" dirty="0" smtClean="0"/>
              <a:t>ył </a:t>
            </a:r>
            <a:r>
              <a:rPr lang="pl-PL" sz="1800" dirty="0"/>
              <a:t>twórcą planu rozbudowy szkół w całym </a:t>
            </a:r>
            <a:r>
              <a:rPr lang="pl-PL" sz="1800" dirty="0" smtClean="0"/>
              <a:t>kraju,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l-PL" sz="1800" dirty="0" smtClean="0"/>
              <a:t>latach 1777–1780 dokonał reformy </a:t>
            </a:r>
            <a:r>
              <a:rPr lang="pl-PL" sz="1800" dirty="0"/>
              <a:t>Akademii Krakowskiej </a:t>
            </a:r>
            <a:r>
              <a:rPr lang="pl-PL" sz="1800" dirty="0" smtClean="0"/>
              <a:t> (wprowadzono m.in. </a:t>
            </a:r>
            <a:r>
              <a:rPr lang="pl-PL" sz="1800" dirty="0"/>
              <a:t>wykłady </a:t>
            </a: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>z </a:t>
            </a:r>
            <a:r>
              <a:rPr lang="pl-PL" sz="1800" dirty="0"/>
              <a:t>nauk przyrodniczych i literatury polskiej, </a:t>
            </a:r>
            <a:r>
              <a:rPr lang="pl-PL" sz="1800" dirty="0" smtClean="0"/>
              <a:t>umożliwiono dostęp </a:t>
            </a:r>
            <a:r>
              <a:rPr lang="pl-PL" sz="1800" dirty="0"/>
              <a:t>do nauki studentom pochodzącym z </a:t>
            </a:r>
            <a:r>
              <a:rPr lang="pl-PL" sz="1800" dirty="0" smtClean="0"/>
              <a:t>mieszczaństwa)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l-PL" sz="1800" dirty="0" smtClean="0"/>
              <a:t>latach </a:t>
            </a:r>
            <a:r>
              <a:rPr lang="pl-PL" sz="1800" dirty="0"/>
              <a:t>1782–1786 pełnił funkcję rektora. </a:t>
            </a:r>
          </a:p>
        </p:txBody>
      </p:sp>
      <p:sp>
        <p:nvSpPr>
          <p:cNvPr id="8" name="Symbol zastępczy obrazu 7"/>
          <p:cNvSpPr>
            <a:spLocks noGrp="1"/>
          </p:cNvSpPr>
          <p:nvPr>
            <p:ph type="pic" idx="1"/>
          </p:nvPr>
        </p:nvSpPr>
        <p:spPr>
          <a:xfrm>
            <a:off x="1269876" y="1988840"/>
            <a:ext cx="6408712" cy="4023360"/>
          </a:xfrm>
        </p:spPr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996" y="1340768"/>
            <a:ext cx="3528392" cy="483330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706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Ustawy Komisji Edukacji </a:t>
            </a:r>
            <a:r>
              <a:rPr lang="pl-PL" dirty="0"/>
              <a:t>N</a:t>
            </a:r>
            <a:r>
              <a:rPr lang="pl-PL" dirty="0" smtClean="0"/>
              <a:t>arodowej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2800" dirty="0"/>
              <a:t>z</a:t>
            </a:r>
            <a:r>
              <a:rPr lang="pl-PL" sz="2800" dirty="0" smtClean="0"/>
              <a:t>ostały wprowadzone w 1783 roku,</a:t>
            </a:r>
          </a:p>
          <a:p>
            <a:pPr marL="0" indent="0">
              <a:buNone/>
            </a:pPr>
            <a:endParaRPr lang="pl-PL" sz="2800" dirty="0" smtClean="0"/>
          </a:p>
          <a:p>
            <a:r>
              <a:rPr lang="pl-PL" sz="2800" dirty="0"/>
              <a:t>b</a:t>
            </a:r>
            <a:r>
              <a:rPr lang="pl-PL" sz="2800" dirty="0" smtClean="0"/>
              <a:t>ył to pierwszy kodeks szkolny, określający organizację szkół, cele wychowania, programy nauczania oraz prawa i obowiązki stanu nauczycielskiego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8100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35B6C09A-BD73-4701-9BFB-2DE5244EB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Działalność Komisji Edukacji Narodowej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63E3ED10-B3D8-421C-85BB-8EC1D32525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dirty="0"/>
              <a:t>O</a:t>
            </a:r>
            <a:r>
              <a:rPr lang="pl-PL" dirty="0" smtClean="0"/>
              <a:t>pracowanie </a:t>
            </a:r>
            <a:r>
              <a:rPr lang="pl-PL" dirty="0"/>
              <a:t>trzystopniowego modelu szkół podstawowych i </a:t>
            </a:r>
            <a:r>
              <a:rPr lang="pl-PL" dirty="0" smtClean="0"/>
              <a:t>średnich</a:t>
            </a:r>
          </a:p>
          <a:p>
            <a:pPr marL="0" indent="0" algn="just">
              <a:buNone/>
            </a:pPr>
            <a:endParaRPr lang="pl-PL" dirty="0"/>
          </a:p>
          <a:p>
            <a:pPr algn="just"/>
            <a:r>
              <a:rPr lang="pl-PL" dirty="0" smtClean="0"/>
              <a:t> </a:t>
            </a:r>
            <a:r>
              <a:rPr lang="pl-PL" dirty="0">
                <a:solidFill>
                  <a:schemeClr val="tx2"/>
                </a:solidFill>
              </a:rPr>
              <a:t>najniższy stopień: szkoły parafialne przeznaczone dla chłopów </a:t>
            </a:r>
            <a:r>
              <a:rPr lang="pl-PL" dirty="0" smtClean="0">
                <a:solidFill>
                  <a:schemeClr val="tx2"/>
                </a:solidFill>
              </a:rPr>
              <a:t/>
            </a:r>
            <a:br>
              <a:rPr lang="pl-PL" dirty="0" smtClean="0">
                <a:solidFill>
                  <a:schemeClr val="tx2"/>
                </a:solidFill>
              </a:rPr>
            </a:br>
            <a:r>
              <a:rPr lang="pl-PL" dirty="0" smtClean="0">
                <a:solidFill>
                  <a:schemeClr val="tx2"/>
                </a:solidFill>
              </a:rPr>
              <a:t>i </a:t>
            </a:r>
            <a:r>
              <a:rPr lang="pl-PL" dirty="0" smtClean="0">
                <a:solidFill>
                  <a:schemeClr val="tx2"/>
                </a:solidFill>
              </a:rPr>
              <a:t>mieszczan,</a:t>
            </a:r>
            <a:endParaRPr lang="pl-PL" dirty="0">
              <a:solidFill>
                <a:schemeClr val="tx2"/>
              </a:solidFill>
            </a:endParaRPr>
          </a:p>
          <a:p>
            <a:pPr algn="just"/>
            <a:r>
              <a:rPr lang="pl-PL" dirty="0" smtClean="0">
                <a:solidFill>
                  <a:schemeClr val="tx2"/>
                </a:solidFill>
              </a:rPr>
              <a:t>pośredni </a:t>
            </a:r>
            <a:r>
              <a:rPr lang="pl-PL" dirty="0">
                <a:solidFill>
                  <a:schemeClr val="tx2"/>
                </a:solidFill>
              </a:rPr>
              <a:t>stopień: szkoły </a:t>
            </a:r>
            <a:r>
              <a:rPr lang="pl-PL" dirty="0" smtClean="0">
                <a:solidFill>
                  <a:schemeClr val="tx2"/>
                </a:solidFill>
              </a:rPr>
              <a:t>średnie wydziałowe i podwydziałowe-</a:t>
            </a:r>
            <a:br>
              <a:rPr lang="pl-PL" dirty="0" smtClean="0">
                <a:solidFill>
                  <a:schemeClr val="tx2"/>
                </a:solidFill>
              </a:rPr>
            </a:br>
            <a:r>
              <a:rPr lang="pl-PL" dirty="0" smtClean="0">
                <a:solidFill>
                  <a:schemeClr val="tx2"/>
                </a:solidFill>
              </a:rPr>
              <a:t> </a:t>
            </a:r>
            <a:r>
              <a:rPr lang="pl-PL" dirty="0">
                <a:solidFill>
                  <a:schemeClr val="tx2"/>
                </a:solidFill>
              </a:rPr>
              <a:t>trafiały do nich dzieci z rodzin szlacheckich, ale również uboga, ale zdolna młodzież ze stanów </a:t>
            </a:r>
            <a:r>
              <a:rPr lang="pl-PL" dirty="0" smtClean="0">
                <a:solidFill>
                  <a:schemeClr val="tx2"/>
                </a:solidFill>
              </a:rPr>
              <a:t>niższych,</a:t>
            </a:r>
            <a:endParaRPr lang="pl-PL" dirty="0">
              <a:solidFill>
                <a:schemeClr val="tx2"/>
              </a:solidFill>
            </a:endParaRPr>
          </a:p>
          <a:p>
            <a:r>
              <a:rPr lang="pl-PL" dirty="0">
                <a:solidFill>
                  <a:schemeClr val="tx2"/>
                </a:solidFill>
              </a:rPr>
              <a:t>s</a:t>
            </a:r>
            <a:r>
              <a:rPr lang="pl-PL" dirty="0" smtClean="0">
                <a:solidFill>
                  <a:schemeClr val="tx2"/>
                </a:solidFill>
              </a:rPr>
              <a:t>topień najwyższy- </a:t>
            </a:r>
            <a:r>
              <a:rPr lang="pl-PL" dirty="0" smtClean="0">
                <a:solidFill>
                  <a:schemeClr val="tx2"/>
                </a:solidFill>
              </a:rPr>
              <a:t>szkoły główne uniwersytety</a:t>
            </a:r>
            <a:r>
              <a:rPr lang="pl-PL" dirty="0" smtClean="0">
                <a:solidFill>
                  <a:schemeClr val="tx2"/>
                </a:solidFill>
              </a:rPr>
              <a:t> </a:t>
            </a:r>
            <a:r>
              <a:rPr lang="pl-PL" dirty="0">
                <a:solidFill>
                  <a:schemeClr val="tx2"/>
                </a:solidFill>
              </a:rPr>
              <a:t>w Wilnie i Krakowie </a:t>
            </a:r>
            <a:r>
              <a:rPr lang="pl-PL" dirty="0" smtClean="0">
                <a:solidFill>
                  <a:schemeClr val="tx2"/>
                </a:solidFill>
              </a:rPr>
              <a:t>.</a:t>
            </a:r>
            <a:endParaRPr lang="pl-PL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177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Utworzenie </a:t>
            </a:r>
            <a:r>
              <a:rPr lang="pl-PL" dirty="0" smtClean="0"/>
              <a:t>Towarzystwa </a:t>
            </a:r>
            <a:r>
              <a:rPr lang="pl-PL" dirty="0"/>
              <a:t>do Ksiąg Elementarnych </a:t>
            </a:r>
          </a:p>
        </p:txBody>
      </p:sp>
      <p:sp>
        <p:nvSpPr>
          <p:cNvPr id="5" name="Prostokąt 4"/>
          <p:cNvSpPr/>
          <p:nvPr/>
        </p:nvSpPr>
        <p:spPr>
          <a:xfrm>
            <a:off x="1125860" y="1628800"/>
            <a:ext cx="1008112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dirty="0" smtClean="0"/>
          </a:p>
          <a:p>
            <a:pPr algn="just"/>
            <a:r>
              <a:rPr lang="pl-PL" sz="2400" dirty="0"/>
              <a:t>Zostało powołane 10 lutego 1775 roku w </a:t>
            </a:r>
            <a:r>
              <a:rPr lang="pl-PL" sz="2400" dirty="0" smtClean="0"/>
              <a:t>Warszawie w celu  opracowania  </a:t>
            </a:r>
            <a:r>
              <a:rPr lang="pl-PL" sz="2400" dirty="0"/>
              <a:t>nowych programów </a:t>
            </a:r>
            <a:r>
              <a:rPr lang="pl-PL" sz="2400" dirty="0" smtClean="0"/>
              <a:t>i </a:t>
            </a:r>
            <a:r>
              <a:rPr lang="pl-PL" sz="2400" dirty="0"/>
              <a:t>podręczników dla zreformowanych </a:t>
            </a:r>
            <a:r>
              <a:rPr lang="pl-PL" sz="2400" dirty="0" smtClean="0"/>
              <a:t>szkół. </a:t>
            </a:r>
            <a:r>
              <a:rPr lang="pl-PL" sz="2400" dirty="0"/>
              <a:t>Było  fachowym organem doradczym Komisji Edukacji Narodowej. </a:t>
            </a:r>
            <a:endParaRPr lang="pl-PL" sz="2400" dirty="0" smtClean="0"/>
          </a:p>
          <a:p>
            <a:endParaRPr lang="pl-PL" sz="2400" b="1" dirty="0"/>
          </a:p>
          <a:p>
            <a:r>
              <a:rPr lang="pl-PL" sz="2400" b="1" dirty="0"/>
              <a:t>D</a:t>
            </a:r>
            <a:r>
              <a:rPr lang="pl-PL" sz="2400" b="1" dirty="0" smtClean="0"/>
              <a:t>o </a:t>
            </a:r>
            <a:r>
              <a:rPr lang="pl-PL" sz="2400" b="1" dirty="0"/>
              <a:t>najwybitniejszych jego działaczy należeli</a:t>
            </a:r>
            <a:r>
              <a:rPr lang="pl-PL" sz="2400" b="1" dirty="0" smtClean="0"/>
              <a:t>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2400" dirty="0" smtClean="0"/>
              <a:t> Ignacy Potocki </a:t>
            </a:r>
            <a:r>
              <a:rPr lang="pl-PL" sz="2400" dirty="0"/>
              <a:t>(przewodniczący 1775–89), </a:t>
            </a:r>
            <a:endParaRPr lang="pl-PL" sz="24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2400" dirty="0" smtClean="0"/>
              <a:t>Grzegorz Piramowicz </a:t>
            </a:r>
            <a:r>
              <a:rPr lang="pl-PL" sz="2400" dirty="0"/>
              <a:t>(</a:t>
            </a:r>
            <a:r>
              <a:rPr lang="pl-PL" sz="2400" dirty="0" smtClean="0"/>
              <a:t>sekretarz  </a:t>
            </a:r>
            <a:r>
              <a:rPr lang="pl-PL" sz="2400" dirty="0"/>
              <a:t>1775–87), </a:t>
            </a:r>
            <a:endParaRPr lang="pl-PL" sz="24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2400" dirty="0" smtClean="0"/>
              <a:t>Franciszek </a:t>
            </a:r>
            <a:r>
              <a:rPr lang="pl-PL" sz="2400" dirty="0"/>
              <a:t>Zabłocki </a:t>
            </a:r>
            <a:r>
              <a:rPr lang="pl-PL" sz="2400" dirty="0" smtClean="0"/>
              <a:t> </a:t>
            </a:r>
            <a:r>
              <a:rPr lang="pl-PL" sz="2400" dirty="0"/>
              <a:t>(</a:t>
            </a:r>
            <a:r>
              <a:rPr lang="pl-PL" sz="2400" dirty="0" smtClean="0"/>
              <a:t>sekretarz </a:t>
            </a:r>
            <a:r>
              <a:rPr lang="pl-PL" sz="2400" dirty="0"/>
              <a:t>1788–92), </a:t>
            </a:r>
            <a:endParaRPr lang="pl-PL" sz="24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2400" dirty="0" smtClean="0"/>
              <a:t>Hugo </a:t>
            </a:r>
            <a:r>
              <a:rPr lang="pl-PL" sz="2400" dirty="0"/>
              <a:t>Kołłątaj, </a:t>
            </a:r>
            <a:endParaRPr lang="pl-PL" sz="24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2400" dirty="0" smtClean="0"/>
              <a:t>Józef </a:t>
            </a:r>
            <a:r>
              <a:rPr lang="pl-PL" sz="2400" dirty="0" smtClean="0"/>
              <a:t>Wybicki.</a:t>
            </a:r>
            <a:endParaRPr lang="pl-PL" sz="2400" dirty="0" smtClean="0"/>
          </a:p>
          <a:p>
            <a:endParaRPr lang="pl-PL" dirty="0" smtClean="0"/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05646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lasyczna książka 16:9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50000"/>
              </a:schemeClr>
            </a:gs>
            <a:gs pos="60000">
              <a:schemeClr val="phClr">
                <a:shade val="20000"/>
                <a:satMod val="25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/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TF02801059.potx" id="{C5FD5170-17AC-4815-968A-FDC1AAB6E99D}" vid="{74C691A5-1550-4555-B870-169F3443F41D}"/>
    </a:ext>
  </a:extLst>
</a:theme>
</file>

<file path=ppt/theme/theme2.xml><?xml version="1.0" encoding="utf-8"?>
<a:theme xmlns:a="http://schemas.openxmlformats.org/drawingml/2006/main" name="Motyw pakietu Office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1360476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2011-12-12T13:37:00+00:00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TP102801058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706496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REDMOND\v-soujap</DisplayName>
        <AccountId>1954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ED80E12-3BE9-4746-820E-FFB249F467F2}">
  <ds:schemaRefs>
    <ds:schemaRef ds:uri="http://schemas.microsoft.com/office/infopath/2007/PartnerControls"/>
    <ds:schemaRef ds:uri="http://purl.org/dc/terms/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4873beb7-5857-4685-be1f-d57550cc96cc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3ED4759-CFDD-43F0-817C-11D9197192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D003AC8-209A-4321-A17C-1B7A2064339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Prezentacja w stylu klasycznej książki związana z edukacją (panoramiczna)</Template>
  <TotalTime>267</TotalTime>
  <Words>630</Words>
  <Application>Microsoft Office PowerPoint</Application>
  <PresentationFormat>Niestandardowy</PresentationFormat>
  <Paragraphs>81</Paragraphs>
  <Slides>14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5" baseType="lpstr">
      <vt:lpstr>Klasyczna książka 16:9</vt:lpstr>
      <vt:lpstr>Komisja Edukacji Narodowej (KEN)</vt:lpstr>
      <vt:lpstr>WSTĘP:</vt:lpstr>
      <vt:lpstr>Okoliczności powstania Komisji Edukacji Narodowej:</vt:lpstr>
      <vt:lpstr>Zadania Komisji Edukacji Narodowej:</vt:lpstr>
      <vt:lpstr>Początki Komisji Edukacji Narodowej:</vt:lpstr>
      <vt:lpstr>Faktycznym liderem KEN był ks. Hugo Kołłątaj. </vt:lpstr>
      <vt:lpstr>Ustawy Komisji Edukacji Narodowej</vt:lpstr>
      <vt:lpstr>Działalność Komisji Edukacji Narodowej</vt:lpstr>
      <vt:lpstr>Utworzenie Towarzystwa do Ksiąg Elementarnych </vt:lpstr>
      <vt:lpstr>Prezentacja programu PowerPoint</vt:lpstr>
      <vt:lpstr>  </vt:lpstr>
      <vt:lpstr>Powolny rozkład i utrata wpływów Komisji Edukacji Narodowej </vt:lpstr>
      <vt:lpstr>Prezentacja programu PowerPoint</vt:lpstr>
      <vt:lpstr>Dziękuję za uwagę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Komisja Edukacji Narodowej (KEN)</dc:title>
  <dc:creator>Jan Moroz</dc:creator>
  <cp:lastModifiedBy>User</cp:lastModifiedBy>
  <cp:revision>28</cp:revision>
  <dcterms:created xsi:type="dcterms:W3CDTF">2020-10-10T21:13:45Z</dcterms:created>
  <dcterms:modified xsi:type="dcterms:W3CDTF">2020-10-12T15:15:55Z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